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9"/>
  </p:notesMasterIdLst>
  <p:sldIdLst>
    <p:sldId id="325" r:id="rId6"/>
    <p:sldId id="361" r:id="rId7"/>
    <p:sldId id="256" r:id="rId8"/>
    <p:sldId id="359" r:id="rId9"/>
    <p:sldId id="376" r:id="rId10"/>
    <p:sldId id="362" r:id="rId11"/>
    <p:sldId id="378" r:id="rId12"/>
    <p:sldId id="259" r:id="rId13"/>
    <p:sldId id="260" r:id="rId14"/>
    <p:sldId id="261" r:id="rId15"/>
    <p:sldId id="377" r:id="rId16"/>
    <p:sldId id="326" r:id="rId17"/>
    <p:sldId id="345" r:id="rId18"/>
    <p:sldId id="358" r:id="rId19"/>
    <p:sldId id="343" r:id="rId20"/>
    <p:sldId id="344" r:id="rId21"/>
    <p:sldId id="328" r:id="rId22"/>
    <p:sldId id="346" r:id="rId23"/>
    <p:sldId id="330" r:id="rId24"/>
    <p:sldId id="329" r:id="rId25"/>
    <p:sldId id="349" r:id="rId26"/>
    <p:sldId id="350" r:id="rId27"/>
    <p:sldId id="360"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92849" autoAdjust="0"/>
  </p:normalViewPr>
  <p:slideViewPr>
    <p:cSldViewPr snapToGrid="0">
      <p:cViewPr varScale="1">
        <p:scale>
          <a:sx n="115" d="100"/>
          <a:sy n="115" d="100"/>
        </p:scale>
        <p:origin x="224" y="2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zrW3-yzWt5Q" TargetMode="External"/><Relationship Id="rId1" Type="http://schemas.openxmlformats.org/officeDocument/2006/relationships/hyperlink" Target="https://www.ted.com/talks/daniel_kraft_the_pharmacy_of_the_future_personalized_pills_3d_printed_at_home" TargetMode="Externa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hyperlink" Target="https://www.ted.com/talks/daniel_kraft_the_pharmacy_of_the_future_personalized_pills_3d_printed_at_home" TargetMode="External"/><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hyperlink" Target="https://www.youtube.com/watch?v=zrW3-yzWt5Q" TargetMode="External"/><Relationship Id="rId5" Type="http://schemas.openxmlformats.org/officeDocument/2006/relationships/image" Target="../media/image30.sv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C97EB3-C11B-4BF6-9FF6-F77F83859E4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2063D17-81B6-42C0-BD94-B89900F41905}">
      <dgm:prSet/>
      <dgm:spPr/>
      <dgm:t>
        <a:bodyPr/>
        <a:lstStyle/>
        <a:p>
          <a:r>
            <a:rPr lang="nl-NL">
              <a:hlinkClick xmlns:r="http://schemas.openxmlformats.org/officeDocument/2006/relationships" r:id="rId1"/>
            </a:rPr>
            <a:t>Link 1</a:t>
          </a:r>
          <a:endParaRPr lang="en-US"/>
        </a:p>
      </dgm:t>
    </dgm:pt>
    <dgm:pt modelId="{E9D556A0-5324-4DA0-B807-F459E3BC9D34}" type="parTrans" cxnId="{F3B5AA17-9191-45E7-8A04-77CB9A1564B6}">
      <dgm:prSet/>
      <dgm:spPr/>
      <dgm:t>
        <a:bodyPr/>
        <a:lstStyle/>
        <a:p>
          <a:endParaRPr lang="en-US"/>
        </a:p>
      </dgm:t>
    </dgm:pt>
    <dgm:pt modelId="{2F7C2861-A459-44F2-BF18-AF26F7BEDB55}" type="sibTrans" cxnId="{F3B5AA17-9191-45E7-8A04-77CB9A1564B6}">
      <dgm:prSet/>
      <dgm:spPr/>
      <dgm:t>
        <a:bodyPr/>
        <a:lstStyle/>
        <a:p>
          <a:endParaRPr lang="en-US"/>
        </a:p>
      </dgm:t>
    </dgm:pt>
    <dgm:pt modelId="{417498F3-ECDF-4F56-BBB8-E868BFF41769}">
      <dgm:prSet/>
      <dgm:spPr/>
      <dgm:t>
        <a:bodyPr/>
        <a:lstStyle/>
        <a:p>
          <a:r>
            <a:rPr lang="nl-NL">
              <a:hlinkClick xmlns:r="http://schemas.openxmlformats.org/officeDocument/2006/relationships" r:id="rId2"/>
            </a:rPr>
            <a:t>Link 2 </a:t>
          </a:r>
          <a:endParaRPr lang="en-US"/>
        </a:p>
      </dgm:t>
    </dgm:pt>
    <dgm:pt modelId="{86C0014E-7292-4CDD-A11C-DBB97BF8A084}" type="parTrans" cxnId="{C39C1FA3-5D53-45D2-B5F5-7FDDE3EE4570}">
      <dgm:prSet/>
      <dgm:spPr/>
      <dgm:t>
        <a:bodyPr/>
        <a:lstStyle/>
        <a:p>
          <a:endParaRPr lang="en-US"/>
        </a:p>
      </dgm:t>
    </dgm:pt>
    <dgm:pt modelId="{8E7D5AC3-2DB4-45CA-AE38-25D2DCA6DA22}" type="sibTrans" cxnId="{C39C1FA3-5D53-45D2-B5F5-7FDDE3EE4570}">
      <dgm:prSet/>
      <dgm:spPr/>
      <dgm:t>
        <a:bodyPr/>
        <a:lstStyle/>
        <a:p>
          <a:endParaRPr lang="en-US"/>
        </a:p>
      </dgm:t>
    </dgm:pt>
    <dgm:pt modelId="{C3111C31-354C-446D-8891-1E54630889B7}" type="pres">
      <dgm:prSet presAssocID="{F0C97EB3-C11B-4BF6-9FF6-F77F83859E40}" presName="root" presStyleCnt="0">
        <dgm:presLayoutVars>
          <dgm:dir/>
          <dgm:resizeHandles val="exact"/>
        </dgm:presLayoutVars>
      </dgm:prSet>
      <dgm:spPr/>
    </dgm:pt>
    <dgm:pt modelId="{30DEF60C-9B3C-4647-9AC8-E582A62B2A5A}" type="pres">
      <dgm:prSet presAssocID="{32063D17-81B6-42C0-BD94-B89900F41905}" presName="compNode" presStyleCnt="0"/>
      <dgm:spPr/>
    </dgm:pt>
    <dgm:pt modelId="{A3468199-0B00-4B06-BA8C-8B2ED4DB3E3C}" type="pres">
      <dgm:prSet presAssocID="{32063D17-81B6-42C0-BD94-B89900F41905}" presName="bgRect" presStyleLbl="bgShp" presStyleIdx="0" presStyleCnt="2"/>
      <dgm:spPr/>
    </dgm:pt>
    <dgm:pt modelId="{5C9DD05A-325E-4B66-905D-B7718B72FC19}" type="pres">
      <dgm:prSet presAssocID="{32063D17-81B6-42C0-BD94-B89900F41905}"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nk"/>
        </a:ext>
      </dgm:extLst>
    </dgm:pt>
    <dgm:pt modelId="{93D85D91-5614-4453-8EB5-965E877E7540}" type="pres">
      <dgm:prSet presAssocID="{32063D17-81B6-42C0-BD94-B89900F41905}" presName="spaceRect" presStyleCnt="0"/>
      <dgm:spPr/>
    </dgm:pt>
    <dgm:pt modelId="{49FFBD50-706B-41AC-8E86-52497F9A1ACB}" type="pres">
      <dgm:prSet presAssocID="{32063D17-81B6-42C0-BD94-B89900F41905}" presName="parTx" presStyleLbl="revTx" presStyleIdx="0" presStyleCnt="2">
        <dgm:presLayoutVars>
          <dgm:chMax val="0"/>
          <dgm:chPref val="0"/>
        </dgm:presLayoutVars>
      </dgm:prSet>
      <dgm:spPr/>
    </dgm:pt>
    <dgm:pt modelId="{B1B3120D-BFAE-4B91-ABF5-CBC869F35C8F}" type="pres">
      <dgm:prSet presAssocID="{2F7C2861-A459-44F2-BF18-AF26F7BEDB55}" presName="sibTrans" presStyleCnt="0"/>
      <dgm:spPr/>
    </dgm:pt>
    <dgm:pt modelId="{656C58D7-D7FC-45A3-A6C1-79EE2224383D}" type="pres">
      <dgm:prSet presAssocID="{417498F3-ECDF-4F56-BBB8-E868BFF41769}" presName="compNode" presStyleCnt="0"/>
      <dgm:spPr/>
    </dgm:pt>
    <dgm:pt modelId="{09B01FBD-B497-4A8B-8323-CEEFF92DDEAF}" type="pres">
      <dgm:prSet presAssocID="{417498F3-ECDF-4F56-BBB8-E868BFF41769}" presName="bgRect" presStyleLbl="bgShp" presStyleIdx="1" presStyleCnt="2"/>
      <dgm:spPr/>
    </dgm:pt>
    <dgm:pt modelId="{94ED4012-76F5-43D2-8722-21FCB778D2C1}" type="pres">
      <dgm:prSet presAssocID="{417498F3-ECDF-4F56-BBB8-E868BFF41769}"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BEEEAE44-C349-4CD5-B23E-B67E77934DBD}" type="pres">
      <dgm:prSet presAssocID="{417498F3-ECDF-4F56-BBB8-E868BFF41769}" presName="spaceRect" presStyleCnt="0"/>
      <dgm:spPr/>
    </dgm:pt>
    <dgm:pt modelId="{494B81C4-AF6E-4B82-899B-8DF8A80EE0FB}" type="pres">
      <dgm:prSet presAssocID="{417498F3-ECDF-4F56-BBB8-E868BFF41769}" presName="parTx" presStyleLbl="revTx" presStyleIdx="1" presStyleCnt="2">
        <dgm:presLayoutVars>
          <dgm:chMax val="0"/>
          <dgm:chPref val="0"/>
        </dgm:presLayoutVars>
      </dgm:prSet>
      <dgm:spPr/>
    </dgm:pt>
  </dgm:ptLst>
  <dgm:cxnLst>
    <dgm:cxn modelId="{8AB64507-6D1D-44FE-9B84-5AC016A5D3C7}" type="presOf" srcId="{F0C97EB3-C11B-4BF6-9FF6-F77F83859E40}" destId="{C3111C31-354C-446D-8891-1E54630889B7}" srcOrd="0" destOrd="0" presId="urn:microsoft.com/office/officeart/2018/2/layout/IconVerticalSolidList"/>
    <dgm:cxn modelId="{F3B5AA17-9191-45E7-8A04-77CB9A1564B6}" srcId="{F0C97EB3-C11B-4BF6-9FF6-F77F83859E40}" destId="{32063D17-81B6-42C0-BD94-B89900F41905}" srcOrd="0" destOrd="0" parTransId="{E9D556A0-5324-4DA0-B807-F459E3BC9D34}" sibTransId="{2F7C2861-A459-44F2-BF18-AF26F7BEDB55}"/>
    <dgm:cxn modelId="{C39C1FA3-5D53-45D2-B5F5-7FDDE3EE4570}" srcId="{F0C97EB3-C11B-4BF6-9FF6-F77F83859E40}" destId="{417498F3-ECDF-4F56-BBB8-E868BFF41769}" srcOrd="1" destOrd="0" parTransId="{86C0014E-7292-4CDD-A11C-DBB97BF8A084}" sibTransId="{8E7D5AC3-2DB4-45CA-AE38-25D2DCA6DA22}"/>
    <dgm:cxn modelId="{60293CE4-F01F-4274-B6A5-5CA3EC127051}" type="presOf" srcId="{32063D17-81B6-42C0-BD94-B89900F41905}" destId="{49FFBD50-706B-41AC-8E86-52497F9A1ACB}" srcOrd="0" destOrd="0" presId="urn:microsoft.com/office/officeart/2018/2/layout/IconVerticalSolidList"/>
    <dgm:cxn modelId="{CEF721F1-7518-467F-92BC-BBCF283D1C80}" type="presOf" srcId="{417498F3-ECDF-4F56-BBB8-E868BFF41769}" destId="{494B81C4-AF6E-4B82-899B-8DF8A80EE0FB}" srcOrd="0" destOrd="0" presId="urn:microsoft.com/office/officeart/2018/2/layout/IconVerticalSolidList"/>
    <dgm:cxn modelId="{D3F53DAC-58B0-44C2-BA97-B5458BA9E21B}" type="presParOf" srcId="{C3111C31-354C-446D-8891-1E54630889B7}" destId="{30DEF60C-9B3C-4647-9AC8-E582A62B2A5A}" srcOrd="0" destOrd="0" presId="urn:microsoft.com/office/officeart/2018/2/layout/IconVerticalSolidList"/>
    <dgm:cxn modelId="{A069311D-7042-4EF0-B456-2E2CCF446098}" type="presParOf" srcId="{30DEF60C-9B3C-4647-9AC8-E582A62B2A5A}" destId="{A3468199-0B00-4B06-BA8C-8B2ED4DB3E3C}" srcOrd="0" destOrd="0" presId="urn:microsoft.com/office/officeart/2018/2/layout/IconVerticalSolidList"/>
    <dgm:cxn modelId="{6C349961-7B3F-4640-BBA7-3D9398ABF37B}" type="presParOf" srcId="{30DEF60C-9B3C-4647-9AC8-E582A62B2A5A}" destId="{5C9DD05A-325E-4B66-905D-B7718B72FC19}" srcOrd="1" destOrd="0" presId="urn:microsoft.com/office/officeart/2018/2/layout/IconVerticalSolidList"/>
    <dgm:cxn modelId="{26AD85B7-F418-48B7-A0CE-DA26C5424DB1}" type="presParOf" srcId="{30DEF60C-9B3C-4647-9AC8-E582A62B2A5A}" destId="{93D85D91-5614-4453-8EB5-965E877E7540}" srcOrd="2" destOrd="0" presId="urn:microsoft.com/office/officeart/2018/2/layout/IconVerticalSolidList"/>
    <dgm:cxn modelId="{00AD02F8-1862-4EAF-9CED-46947FBE7DF6}" type="presParOf" srcId="{30DEF60C-9B3C-4647-9AC8-E582A62B2A5A}" destId="{49FFBD50-706B-41AC-8E86-52497F9A1ACB}" srcOrd="3" destOrd="0" presId="urn:microsoft.com/office/officeart/2018/2/layout/IconVerticalSolidList"/>
    <dgm:cxn modelId="{D9A81DD1-58DB-471E-936F-9474AC69F9B2}" type="presParOf" srcId="{C3111C31-354C-446D-8891-1E54630889B7}" destId="{B1B3120D-BFAE-4B91-ABF5-CBC869F35C8F}" srcOrd="1" destOrd="0" presId="urn:microsoft.com/office/officeart/2018/2/layout/IconVerticalSolidList"/>
    <dgm:cxn modelId="{C5B5E652-DD72-434B-BCB0-177C77457AB7}" type="presParOf" srcId="{C3111C31-354C-446D-8891-1E54630889B7}" destId="{656C58D7-D7FC-45A3-A6C1-79EE2224383D}" srcOrd="2" destOrd="0" presId="urn:microsoft.com/office/officeart/2018/2/layout/IconVerticalSolidList"/>
    <dgm:cxn modelId="{E0971D69-8367-48BB-B724-2AA308D59EF7}" type="presParOf" srcId="{656C58D7-D7FC-45A3-A6C1-79EE2224383D}" destId="{09B01FBD-B497-4A8B-8323-CEEFF92DDEAF}" srcOrd="0" destOrd="0" presId="urn:microsoft.com/office/officeart/2018/2/layout/IconVerticalSolidList"/>
    <dgm:cxn modelId="{3A50716D-2E50-47B5-A0DF-52F56E441CF2}" type="presParOf" srcId="{656C58D7-D7FC-45A3-A6C1-79EE2224383D}" destId="{94ED4012-76F5-43D2-8722-21FCB778D2C1}" srcOrd="1" destOrd="0" presId="urn:microsoft.com/office/officeart/2018/2/layout/IconVerticalSolidList"/>
    <dgm:cxn modelId="{D1BA9CD0-347F-4F85-A031-0D38709B18A1}" type="presParOf" srcId="{656C58D7-D7FC-45A3-A6C1-79EE2224383D}" destId="{BEEEAE44-C349-4CD5-B23E-B67E77934DBD}" srcOrd="2" destOrd="0" presId="urn:microsoft.com/office/officeart/2018/2/layout/IconVerticalSolidList"/>
    <dgm:cxn modelId="{9B2E7283-64B3-427D-9E4D-F31783D336E0}" type="presParOf" srcId="{656C58D7-D7FC-45A3-A6C1-79EE2224383D}" destId="{494B81C4-AF6E-4B82-899B-8DF8A80EE0F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68199-0B00-4B06-BA8C-8B2ED4DB3E3C}">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DD05A-325E-4B66-905D-B7718B72FC19}">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FFBD50-706B-41AC-8E86-52497F9A1ACB}">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nl-NL" sz="2500" kern="1200">
              <a:hlinkClick xmlns:r="http://schemas.openxmlformats.org/officeDocument/2006/relationships" r:id="rId3"/>
            </a:rPr>
            <a:t>Link 1</a:t>
          </a:r>
          <a:endParaRPr lang="en-US" sz="2500" kern="1200"/>
        </a:p>
      </dsp:txBody>
      <dsp:txXfrm>
        <a:off x="2039300" y="956381"/>
        <a:ext cx="4474303" cy="1765627"/>
      </dsp:txXfrm>
    </dsp:sp>
    <dsp:sp modelId="{09B01FBD-B497-4A8B-8323-CEEFF92DDEAF}">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ED4012-76F5-43D2-8722-21FCB778D2C1}">
      <dsp:nvSpPr>
        <dsp:cNvPr id="0" name=""/>
        <dsp:cNvSpPr/>
      </dsp:nvSpPr>
      <dsp:spPr>
        <a:xfrm>
          <a:off x="534102" y="3560682"/>
          <a:ext cx="971095" cy="97109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4B81C4-AF6E-4B82-899B-8DF8A80EE0FB}">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nl-NL" sz="2500" kern="1200">
              <a:hlinkClick xmlns:r="http://schemas.openxmlformats.org/officeDocument/2006/relationships" r:id="rId6"/>
            </a:rPr>
            <a:t>Link 2 </a:t>
          </a:r>
          <a:endParaRPr lang="en-US" sz="2500" kern="1200"/>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EBEE9-5ED1-47E3-91F3-8E6237564E15}" type="datetimeFigureOut">
              <a:rPr lang="nl-NL" smtClean="0"/>
              <a:t>07-02-20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9C61E-FA29-48B5-B8E4-AFB31D3E6003}" type="slidenum">
              <a:rPr lang="nl-NL" smtClean="0"/>
              <a:t>‹nr.›</a:t>
            </a:fld>
            <a:endParaRPr lang="nl-NL"/>
          </a:p>
        </p:txBody>
      </p:sp>
    </p:spTree>
    <p:extLst>
      <p:ext uri="{BB962C8B-B14F-4D97-AF65-F5344CB8AC3E}">
        <p14:creationId xmlns:p14="http://schemas.microsoft.com/office/powerpoint/2010/main" val="214896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ed.com/talks/daniel_kraft_the_pharmacy_of_the_future_personalized_pills_3d_printed_at_home"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youtube.com/watch?v=zrW3-yzWt5Q"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3</a:t>
            </a:fld>
            <a:endParaRPr lang="nl-NL"/>
          </a:p>
        </p:txBody>
      </p:sp>
    </p:spTree>
    <p:extLst>
      <p:ext uri="{BB962C8B-B14F-4D97-AF65-F5344CB8AC3E}">
        <p14:creationId xmlns:p14="http://schemas.microsoft.com/office/powerpoint/2010/main" val="345703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https://www.ted.com/talks/anthony_atala_printing_a_human_kidney?referrer=playlist-the_future_of_medicine </a:t>
            </a:r>
          </a:p>
        </p:txBody>
      </p:sp>
      <p:sp>
        <p:nvSpPr>
          <p:cNvPr id="4" name="Tijdelijke aanduiding voor dianummer 3"/>
          <p:cNvSpPr>
            <a:spLocks noGrp="1"/>
          </p:cNvSpPr>
          <p:nvPr>
            <p:ph type="sldNum" sz="quarter" idx="5"/>
          </p:nvPr>
        </p:nvSpPr>
        <p:spPr/>
        <p:txBody>
          <a:bodyPr/>
          <a:lstStyle/>
          <a:p>
            <a:fld id="{B1C23D28-DB97-8E4B-8CA3-B7551A604877}" type="slidenum">
              <a:rPr lang="nl-NL" smtClean="0"/>
              <a:t>16</a:t>
            </a:fld>
            <a:endParaRPr lang="nl-NL"/>
          </a:p>
        </p:txBody>
      </p:sp>
    </p:spTree>
    <p:extLst>
      <p:ext uri="{BB962C8B-B14F-4D97-AF65-F5344CB8AC3E}">
        <p14:creationId xmlns:p14="http://schemas.microsoft.com/office/powerpoint/2010/main" val="2830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1C23D28-DB97-8E4B-8CA3-B7551A604877}" type="slidenum">
              <a:rPr lang="nl-NL" smtClean="0"/>
              <a:t>17</a:t>
            </a:fld>
            <a:endParaRPr lang="nl-NL"/>
          </a:p>
        </p:txBody>
      </p:sp>
    </p:spTree>
    <p:extLst>
      <p:ext uri="{BB962C8B-B14F-4D97-AF65-F5344CB8AC3E}">
        <p14:creationId xmlns:p14="http://schemas.microsoft.com/office/powerpoint/2010/main" val="3759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a:t>
            </a:r>
            <a:r>
              <a:rPr lang="nl-NL">
                <a:hlinkClick r:id="rId3"/>
              </a:rPr>
              <a:t>www.ted.com/talks/daniel_kraft_the_pharmacy_of_the_future_personalized_pills_3d_printed_at_home</a:t>
            </a:r>
            <a:r>
              <a:rPr lang="nl-NL"/>
              <a:t> </a:t>
            </a:r>
            <a:endParaRPr lang="nl-NL" dirty="0"/>
          </a:p>
          <a:p>
            <a:r>
              <a:rPr lang="nl-NL" dirty="0">
                <a:hlinkClick r:id="rId4"/>
              </a:rPr>
              <a:t>https://www.youtube.com/watch?v=zrW3-yzWt5Q</a:t>
            </a:r>
            <a:endParaRPr lang="nl-NL" dirty="0"/>
          </a:p>
        </p:txBody>
      </p:sp>
      <p:sp>
        <p:nvSpPr>
          <p:cNvPr id="4" name="Tijdelijke aanduiding voor dianummer 3"/>
          <p:cNvSpPr>
            <a:spLocks noGrp="1"/>
          </p:cNvSpPr>
          <p:nvPr>
            <p:ph type="sldNum" sz="quarter" idx="5"/>
          </p:nvPr>
        </p:nvSpPr>
        <p:spPr/>
        <p:txBody>
          <a:bodyPr/>
          <a:lstStyle/>
          <a:p>
            <a:fld id="{B1C23D28-DB97-8E4B-8CA3-B7551A604877}" type="slidenum">
              <a:rPr lang="nl-NL" smtClean="0"/>
              <a:t>18</a:t>
            </a:fld>
            <a:endParaRPr lang="nl-NL"/>
          </a:p>
        </p:txBody>
      </p:sp>
    </p:spTree>
    <p:extLst>
      <p:ext uri="{BB962C8B-B14F-4D97-AF65-F5344CB8AC3E}">
        <p14:creationId xmlns:p14="http://schemas.microsoft.com/office/powerpoint/2010/main" val="1920257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1C23D28-DB97-8E4B-8CA3-B7551A604877}" type="slidenum">
              <a:rPr lang="nl-NL" smtClean="0"/>
              <a:t>19</a:t>
            </a:fld>
            <a:endParaRPr lang="nl-NL"/>
          </a:p>
        </p:txBody>
      </p:sp>
    </p:spTree>
    <p:extLst>
      <p:ext uri="{BB962C8B-B14F-4D97-AF65-F5344CB8AC3E}">
        <p14:creationId xmlns:p14="http://schemas.microsoft.com/office/powerpoint/2010/main" val="188863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20</a:t>
            </a:fld>
            <a:endParaRPr lang="nl-NL"/>
          </a:p>
        </p:txBody>
      </p:sp>
    </p:spTree>
    <p:extLst>
      <p:ext uri="{BB962C8B-B14F-4D97-AF65-F5344CB8AC3E}">
        <p14:creationId xmlns:p14="http://schemas.microsoft.com/office/powerpoint/2010/main" val="3201499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https://www.ted.com/talks/joe_landolina_this_gel_can_make_you_stop_bleeding_instantly</a:t>
            </a:r>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21</a:t>
            </a:fld>
            <a:endParaRPr lang="nl-NL"/>
          </a:p>
        </p:txBody>
      </p:sp>
    </p:spTree>
    <p:extLst>
      <p:ext uri="{BB962C8B-B14F-4D97-AF65-F5344CB8AC3E}">
        <p14:creationId xmlns:p14="http://schemas.microsoft.com/office/powerpoint/2010/main" val="4204610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7DA46-420D-BC42-8F96-7170D990BD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ED81F6D-CC11-A846-B475-B70D33313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413A8D-5198-F546-9D88-474DDD078F1F}"/>
              </a:ext>
            </a:extLst>
          </p:cNvPr>
          <p:cNvSpPr>
            <a:spLocks noGrp="1"/>
          </p:cNvSpPr>
          <p:nvPr>
            <p:ph type="dt" sz="half" idx="10"/>
          </p:nvPr>
        </p:nvSpPr>
        <p:spPr/>
        <p:txBody>
          <a:bodyPr/>
          <a:lstStyle/>
          <a:p>
            <a:fld id="{B61BEF0D-F0BB-DE4B-95CE-6DB70DBA9567}" type="datetimeFigureOut">
              <a:rPr lang="en-US" smtClean="0"/>
              <a:pPr/>
              <a:t>2/7/20</a:t>
            </a:fld>
            <a:endParaRPr lang="en-US" dirty="0"/>
          </a:p>
        </p:txBody>
      </p:sp>
      <p:sp>
        <p:nvSpPr>
          <p:cNvPr id="5" name="Tijdelijke aanduiding voor voettekst 4">
            <a:extLst>
              <a:ext uri="{FF2B5EF4-FFF2-40B4-BE49-F238E27FC236}">
                <a16:creationId xmlns:a16="http://schemas.microsoft.com/office/drawing/2014/main" id="{A5874D72-C891-2141-AD61-84CAA9BDC967}"/>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73E178D-7012-C24E-9266-5C2CC4B8687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2180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F2A9F-E552-9C47-8983-BFED927EF2B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7B0556-4A3B-8F44-AEBB-9E651AA031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55F2F7-8D4D-8043-9D8E-D998C4840818}"/>
              </a:ext>
            </a:extLst>
          </p:cNvPr>
          <p:cNvSpPr>
            <a:spLocks noGrp="1"/>
          </p:cNvSpPr>
          <p:nvPr>
            <p:ph type="dt" sz="half" idx="10"/>
          </p:nvPr>
        </p:nvSpPr>
        <p:spPr/>
        <p:txBody>
          <a:bodyPr/>
          <a:lstStyle/>
          <a:p>
            <a:fld id="{B61BEF0D-F0BB-DE4B-95CE-6DB70DBA9567}" type="datetimeFigureOut">
              <a:rPr lang="en-US" smtClean="0"/>
              <a:pPr/>
              <a:t>2/7/20</a:t>
            </a:fld>
            <a:endParaRPr lang="en-US" dirty="0"/>
          </a:p>
        </p:txBody>
      </p:sp>
      <p:sp>
        <p:nvSpPr>
          <p:cNvPr id="5" name="Tijdelijke aanduiding voor voettekst 4">
            <a:extLst>
              <a:ext uri="{FF2B5EF4-FFF2-40B4-BE49-F238E27FC236}">
                <a16:creationId xmlns:a16="http://schemas.microsoft.com/office/drawing/2014/main" id="{34025F08-5528-964D-902A-4E79ECC0156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AC17BC5-CF51-2C4A-84A1-F2D53D5021AA}"/>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5759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793FC-BACA-0549-A2AE-6FAC3E9C23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552EC6C-DA3B-0343-A0E2-544EEFF58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0A77D07-740F-1D40-B6F8-ADD40A77535C}"/>
              </a:ext>
            </a:extLst>
          </p:cNvPr>
          <p:cNvSpPr>
            <a:spLocks noGrp="1"/>
          </p:cNvSpPr>
          <p:nvPr>
            <p:ph type="dt" sz="half" idx="10"/>
          </p:nvPr>
        </p:nvSpPr>
        <p:spPr/>
        <p:txBody>
          <a:bodyPr/>
          <a:lstStyle/>
          <a:p>
            <a:fld id="{B61BEF0D-F0BB-DE4B-95CE-6DB70DBA9567}" type="datetimeFigureOut">
              <a:rPr lang="en-US" smtClean="0"/>
              <a:pPr/>
              <a:t>2/7/20</a:t>
            </a:fld>
            <a:endParaRPr lang="en-US" dirty="0"/>
          </a:p>
        </p:txBody>
      </p:sp>
      <p:sp>
        <p:nvSpPr>
          <p:cNvPr id="5" name="Tijdelijke aanduiding voor voettekst 4">
            <a:extLst>
              <a:ext uri="{FF2B5EF4-FFF2-40B4-BE49-F238E27FC236}">
                <a16:creationId xmlns:a16="http://schemas.microsoft.com/office/drawing/2014/main" id="{B1CAA90C-343A-F14D-8BEC-CB84550F3B8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8806C-B079-0742-B2C1-AEBD283FA147}"/>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56424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C6BEC-8DB4-8F41-A815-4170666971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43F8CE8-3812-5444-B67A-25DD11A69AF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C21064A-7412-C344-B612-8C5264ECB6A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8E5CB6E-598F-5345-8161-4F2ABBA94DAB}"/>
              </a:ext>
            </a:extLst>
          </p:cNvPr>
          <p:cNvSpPr>
            <a:spLocks noGrp="1"/>
          </p:cNvSpPr>
          <p:nvPr>
            <p:ph type="dt" sz="half" idx="10"/>
          </p:nvPr>
        </p:nvSpPr>
        <p:spPr/>
        <p:txBody>
          <a:bodyPr/>
          <a:lstStyle/>
          <a:p>
            <a:fld id="{EB712588-04B1-427B-82EE-E8DB90309F08}" type="datetimeFigureOut">
              <a:rPr lang="en-US" smtClean="0"/>
              <a:t>2/7/20</a:t>
            </a:fld>
            <a:endParaRPr lang="en-US" dirty="0"/>
          </a:p>
        </p:txBody>
      </p:sp>
      <p:sp>
        <p:nvSpPr>
          <p:cNvPr id="6" name="Tijdelijke aanduiding voor voettekst 5">
            <a:extLst>
              <a:ext uri="{FF2B5EF4-FFF2-40B4-BE49-F238E27FC236}">
                <a16:creationId xmlns:a16="http://schemas.microsoft.com/office/drawing/2014/main" id="{46F31E05-2853-F34E-9BD8-62025BFD194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C3C69AC-B3DC-AF49-A5CC-23F308768024}"/>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763333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7A4B9-7CBD-0742-933A-217F219144E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CE20056-67C5-0C47-8849-7B1EA2C01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F6DFFF8-A579-174A-BE6F-F0489B25E10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FF151EC-406A-C742-AE88-7CA11816B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554944A-D748-1C47-82E1-FB89857C57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882DF59-2EAF-2748-A9F8-3864A8D57403}"/>
              </a:ext>
            </a:extLst>
          </p:cNvPr>
          <p:cNvSpPr>
            <a:spLocks noGrp="1"/>
          </p:cNvSpPr>
          <p:nvPr>
            <p:ph type="dt" sz="half" idx="10"/>
          </p:nvPr>
        </p:nvSpPr>
        <p:spPr/>
        <p:txBody>
          <a:bodyPr/>
          <a:lstStyle/>
          <a:p>
            <a:fld id="{B61BEF0D-F0BB-DE4B-95CE-6DB70DBA9567}" type="datetimeFigureOut">
              <a:rPr lang="en-US" smtClean="0"/>
              <a:pPr/>
              <a:t>2/7/20</a:t>
            </a:fld>
            <a:endParaRPr lang="en-US" dirty="0"/>
          </a:p>
        </p:txBody>
      </p:sp>
      <p:sp>
        <p:nvSpPr>
          <p:cNvPr id="8" name="Tijdelijke aanduiding voor voettekst 7">
            <a:extLst>
              <a:ext uri="{FF2B5EF4-FFF2-40B4-BE49-F238E27FC236}">
                <a16:creationId xmlns:a16="http://schemas.microsoft.com/office/drawing/2014/main" id="{14670FD8-F615-F94B-9483-2F5B0EF171BC}"/>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F65A6EA3-9EB3-7D43-A592-DE4256A81B0B}"/>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32045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B9FD1-5AC3-0446-97B8-378ADB1ED50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A089A55-B8CC-1342-BF10-A47B58E69972}"/>
              </a:ext>
            </a:extLst>
          </p:cNvPr>
          <p:cNvSpPr>
            <a:spLocks noGrp="1"/>
          </p:cNvSpPr>
          <p:nvPr>
            <p:ph type="dt" sz="half" idx="10"/>
          </p:nvPr>
        </p:nvSpPr>
        <p:spPr/>
        <p:txBody>
          <a:bodyPr/>
          <a:lstStyle/>
          <a:p>
            <a:fld id="{B61BEF0D-F0BB-DE4B-95CE-6DB70DBA9567}" type="datetimeFigureOut">
              <a:rPr lang="en-US" smtClean="0"/>
              <a:pPr/>
              <a:t>2/7/20</a:t>
            </a:fld>
            <a:endParaRPr lang="en-US" dirty="0"/>
          </a:p>
        </p:txBody>
      </p:sp>
      <p:sp>
        <p:nvSpPr>
          <p:cNvPr id="4" name="Tijdelijke aanduiding voor voettekst 3">
            <a:extLst>
              <a:ext uri="{FF2B5EF4-FFF2-40B4-BE49-F238E27FC236}">
                <a16:creationId xmlns:a16="http://schemas.microsoft.com/office/drawing/2014/main" id="{822B2058-3358-094B-82B3-D57C4EF5C199}"/>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55BAF91C-A4E1-0C4C-98ED-822C9CF2944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6424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BAB9EC0-8C94-984A-BF1C-ECCA56DAC701}"/>
              </a:ext>
            </a:extLst>
          </p:cNvPr>
          <p:cNvSpPr>
            <a:spLocks noGrp="1"/>
          </p:cNvSpPr>
          <p:nvPr>
            <p:ph type="dt" sz="half" idx="10"/>
          </p:nvPr>
        </p:nvSpPr>
        <p:spPr/>
        <p:txBody>
          <a:bodyPr/>
          <a:lstStyle/>
          <a:p>
            <a:fld id="{B61BEF0D-F0BB-DE4B-95CE-6DB70DBA9567}" type="datetimeFigureOut">
              <a:rPr lang="en-US" smtClean="0"/>
              <a:pPr/>
              <a:t>2/7/20</a:t>
            </a:fld>
            <a:endParaRPr lang="en-US" dirty="0"/>
          </a:p>
        </p:txBody>
      </p:sp>
      <p:sp>
        <p:nvSpPr>
          <p:cNvPr id="3" name="Tijdelijke aanduiding voor voettekst 2">
            <a:extLst>
              <a:ext uri="{FF2B5EF4-FFF2-40B4-BE49-F238E27FC236}">
                <a16:creationId xmlns:a16="http://schemas.microsoft.com/office/drawing/2014/main" id="{AE35EBAA-3B18-374D-AD67-E160161B9579}"/>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426DCED9-7CD0-9448-8AF8-7D28849FB5A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89904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34AD5-9639-FA48-B8EC-276BAB31E2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57EFAF2-C7D4-B34D-9B20-5051B4706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528A184-1EE0-5441-863A-A156D3695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5677544-2414-8B4D-8869-17B2BFC81814}"/>
              </a:ext>
            </a:extLst>
          </p:cNvPr>
          <p:cNvSpPr>
            <a:spLocks noGrp="1"/>
          </p:cNvSpPr>
          <p:nvPr>
            <p:ph type="dt" sz="half" idx="10"/>
          </p:nvPr>
        </p:nvSpPr>
        <p:spPr/>
        <p:txBody>
          <a:bodyPr/>
          <a:lstStyle/>
          <a:p>
            <a:fld id="{42A54C80-263E-416B-A8E0-580EDEADCBDC}" type="datetimeFigureOut">
              <a:rPr lang="en-US" smtClean="0"/>
              <a:t>2/7/20</a:t>
            </a:fld>
            <a:endParaRPr lang="en-US" dirty="0"/>
          </a:p>
        </p:txBody>
      </p:sp>
      <p:sp>
        <p:nvSpPr>
          <p:cNvPr id="6" name="Tijdelijke aanduiding voor voettekst 5">
            <a:extLst>
              <a:ext uri="{FF2B5EF4-FFF2-40B4-BE49-F238E27FC236}">
                <a16:creationId xmlns:a16="http://schemas.microsoft.com/office/drawing/2014/main" id="{31BBD818-6B4E-7646-9279-47A8732B6BF5}"/>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DBE87DC7-3AE3-1048-ACA3-EB1484E3BEF1}"/>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256429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35314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BD4E7-B83A-144A-B13E-01CFCC2F6E0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7F9FC7C-A521-EE4D-A8AB-0D0C6441E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D03658-5781-6E48-895A-470202ADD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7962311-44D3-1D43-90F0-3A18E676FF85}"/>
              </a:ext>
            </a:extLst>
          </p:cNvPr>
          <p:cNvSpPr>
            <a:spLocks noGrp="1"/>
          </p:cNvSpPr>
          <p:nvPr>
            <p:ph type="dt" sz="half" idx="10"/>
          </p:nvPr>
        </p:nvSpPr>
        <p:spPr/>
        <p:txBody>
          <a:bodyPr/>
          <a:lstStyle/>
          <a:p>
            <a:fld id="{B61BEF0D-F0BB-DE4B-95CE-6DB70DBA9567}" type="datetimeFigureOut">
              <a:rPr lang="en-US" smtClean="0"/>
              <a:pPr/>
              <a:t>2/7/20</a:t>
            </a:fld>
            <a:endParaRPr lang="en-US" dirty="0"/>
          </a:p>
        </p:txBody>
      </p:sp>
      <p:sp>
        <p:nvSpPr>
          <p:cNvPr id="6" name="Tijdelijke aanduiding voor voettekst 5">
            <a:extLst>
              <a:ext uri="{FF2B5EF4-FFF2-40B4-BE49-F238E27FC236}">
                <a16:creationId xmlns:a16="http://schemas.microsoft.com/office/drawing/2014/main" id="{AA8F39AD-A769-A34A-9AEA-07A3D68BF4DC}"/>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3FB6E7D-AC45-6F48-B3CB-755DEA03612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6942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7F674-F489-9C43-AE65-FC338DEC88C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C4C671E-CEFB-CD47-B9EF-304EAED3E59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FFC4CC-EC52-4B43-8664-11AC767A5F76}"/>
              </a:ext>
            </a:extLst>
          </p:cNvPr>
          <p:cNvSpPr>
            <a:spLocks noGrp="1"/>
          </p:cNvSpPr>
          <p:nvPr>
            <p:ph type="dt" sz="half" idx="10"/>
          </p:nvPr>
        </p:nvSpPr>
        <p:spPr/>
        <p:txBody>
          <a:bodyPr/>
          <a:lstStyle/>
          <a:p>
            <a:fld id="{55C6B4A9-1611-4792-9094-5F34BCA07E0B}" type="datetimeFigureOut">
              <a:rPr lang="en-US" smtClean="0"/>
              <a:t>2/7/20</a:t>
            </a:fld>
            <a:endParaRPr lang="en-US" dirty="0"/>
          </a:p>
        </p:txBody>
      </p:sp>
      <p:sp>
        <p:nvSpPr>
          <p:cNvPr id="5" name="Tijdelijke aanduiding voor voettekst 4">
            <a:extLst>
              <a:ext uri="{FF2B5EF4-FFF2-40B4-BE49-F238E27FC236}">
                <a16:creationId xmlns:a16="http://schemas.microsoft.com/office/drawing/2014/main" id="{C03258F5-EB34-3C4B-B819-6BA8D7A08581}"/>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2C9421AC-A341-1E49-A493-20073BE86345}"/>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998767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0C9726-9463-E94F-BBD3-A6646C3C23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AAFBFA9-E62A-A04A-9E05-5B65B517850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C3647D-08D4-4641-999C-0067AC81D871}"/>
              </a:ext>
            </a:extLst>
          </p:cNvPr>
          <p:cNvSpPr>
            <a:spLocks noGrp="1"/>
          </p:cNvSpPr>
          <p:nvPr>
            <p:ph type="dt" sz="half" idx="10"/>
          </p:nvPr>
        </p:nvSpPr>
        <p:spPr/>
        <p:txBody>
          <a:bodyPr/>
          <a:lstStyle/>
          <a:p>
            <a:fld id="{B61BEF0D-F0BB-DE4B-95CE-6DB70DBA9567}" type="datetimeFigureOut">
              <a:rPr lang="en-US" smtClean="0"/>
              <a:pPr/>
              <a:t>2/7/20</a:t>
            </a:fld>
            <a:endParaRPr lang="en-US" dirty="0"/>
          </a:p>
        </p:txBody>
      </p:sp>
      <p:sp>
        <p:nvSpPr>
          <p:cNvPr id="5" name="Tijdelijke aanduiding voor voettekst 4">
            <a:extLst>
              <a:ext uri="{FF2B5EF4-FFF2-40B4-BE49-F238E27FC236}">
                <a16:creationId xmlns:a16="http://schemas.microsoft.com/office/drawing/2014/main" id="{4EAA38A9-2252-7A4E-A236-573BAFF0EE73}"/>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486B12-E6F5-5A4B-97DB-F7F13930276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009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1324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0052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7384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4D708E-F60E-A24F-BF44-B0FD21F20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3F25A07-23A9-C14E-88D5-4D60BDF08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1CBA98-244E-B04A-B48E-7360692CA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2/7/20</a:t>
            </a:fld>
            <a:endParaRPr lang="en-US" dirty="0"/>
          </a:p>
        </p:txBody>
      </p:sp>
      <p:sp>
        <p:nvSpPr>
          <p:cNvPr id="5" name="Tijdelijke aanduiding voor voettekst 4">
            <a:extLst>
              <a:ext uri="{FF2B5EF4-FFF2-40B4-BE49-F238E27FC236}">
                <a16:creationId xmlns:a16="http://schemas.microsoft.com/office/drawing/2014/main" id="{709BA1CD-2E69-DF44-8C49-BBC908712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6C320965-8D64-314B-8224-3116E51DD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19425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zorgnu.avrotros.nl/uitzendingen/uitzending/item/dokters-van-morgen-over-de-zorg-van-de-toekomst-14-11-2017/"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1/relationships/webextension" Target="../webextensions/webextension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ted.com/talks/anthony_atala_printing_a_human_kidney?referrer=playlist-the_future_of_medicin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hyperlink" Target="https://www.ted.com/talks/joe_landolina_this_gel_can_make_you_stop_bleeding_instantl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hyperlink" Target="https://milieudefensie.nl/actueel/stedenvergelijking-welke-steden-hebben-goed-beleid-voor-duurzaam-verkeer-en-luchtkwaliteit" TargetMode="Externa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hyperlink" Target="https://www.voordewereldvanmorgen.nl/duurzame-blogs/voedsel-in-2050-hoe-geven-we-9-miljard-mensen-te-eten" TargetMode="External"/><Relationship Id="rId10" Type="http://schemas.openxmlformats.org/officeDocument/2006/relationships/image" Target="../media/image11.png"/><Relationship Id="rId4" Type="http://schemas.openxmlformats.org/officeDocument/2006/relationships/hyperlink" Target="http://www.nieuwsvallei.nl/landbouw--voedsel/wageningen-werkt-aan-wereldvoedselprobleem/1472"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5P65F4NTenk"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hyperlink" Target="https://www.volkskrant.nl/nieuws-achtergrond/blue-zones-levenslessen-voor-iedereen~b128bfbb/"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674237" y="914400"/>
            <a:ext cx="3657600" cy="2887579"/>
          </a:xfrm>
        </p:spPr>
        <p:txBody>
          <a:bodyPr>
            <a:normAutofit/>
          </a:bodyPr>
          <a:lstStyle/>
          <a:p>
            <a:r>
              <a:rPr lang="nl-NL" sz="3700">
                <a:solidFill>
                  <a:srgbClr val="FFFFFF"/>
                </a:solidFill>
              </a:rPr>
              <a:t>Lifestyle</a:t>
            </a:r>
            <a:br>
              <a:rPr lang="nl-NL" sz="3700">
                <a:solidFill>
                  <a:srgbClr val="FFFFFF"/>
                </a:solidFill>
              </a:rPr>
            </a:br>
            <a:r>
              <a:rPr lang="nl-NL" sz="3700">
                <a:solidFill>
                  <a:srgbClr val="FFFFFF"/>
                </a:solidFill>
              </a:rPr>
              <a:t>Gezondheidszorg en medicijnen in de toekomst</a:t>
            </a:r>
          </a:p>
        </p:txBody>
      </p:sp>
      <p:sp>
        <p:nvSpPr>
          <p:cNvPr id="3" name="Ondertitel 2"/>
          <p:cNvSpPr>
            <a:spLocks noGrp="1"/>
          </p:cNvSpPr>
          <p:nvPr>
            <p:ph type="subTitle" idx="1"/>
          </p:nvPr>
        </p:nvSpPr>
        <p:spPr>
          <a:xfrm>
            <a:off x="674237" y="4170501"/>
            <a:ext cx="3657600" cy="1525597"/>
          </a:xfrm>
        </p:spPr>
        <p:txBody>
          <a:bodyPr>
            <a:normAutofit/>
          </a:bodyPr>
          <a:lstStyle/>
          <a:p>
            <a:r>
              <a:rPr lang="nl-NL" sz="2000">
                <a:solidFill>
                  <a:srgbClr val="FFFFFF"/>
                </a:solidFill>
              </a:rPr>
              <a:t>Leerjaar 3 – periode 3</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Afbeelding 4"/>
          <p:cNvPicPr>
            <a:picLocks noChangeAspect="1"/>
          </p:cNvPicPr>
          <p:nvPr/>
        </p:nvPicPr>
        <p:blipFill rotWithShape="1">
          <a:blip r:embed="rId2"/>
          <a:srcRect b="31537"/>
          <a:stretch/>
        </p:blipFill>
        <p:spPr>
          <a:xfrm>
            <a:off x="5153822" y="1750439"/>
            <a:ext cx="6553545" cy="3365064"/>
          </a:xfrm>
          <a:prstGeom prst="rect">
            <a:avLst/>
          </a:prstGeom>
        </p:spPr>
      </p:pic>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224827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1158240" y="4894262"/>
            <a:ext cx="10307952" cy="1325563"/>
          </a:xfrm>
        </p:spPr>
        <p:txBody>
          <a:bodyPr>
            <a:normAutofit/>
          </a:bodyPr>
          <a:lstStyle/>
          <a:p>
            <a:r>
              <a:rPr lang="nl-NL" dirty="0"/>
              <a:t>Terugkerende factoren</a:t>
            </a:r>
          </a:p>
        </p:txBody>
      </p:sp>
      <p:sp>
        <p:nvSpPr>
          <p:cNvPr id="3" name="Tijdelijke aanduiding voor inhoud 2"/>
          <p:cNvSpPr>
            <a:spLocks noGrp="1"/>
          </p:cNvSpPr>
          <p:nvPr>
            <p:ph idx="1"/>
          </p:nvPr>
        </p:nvSpPr>
        <p:spPr>
          <a:xfrm>
            <a:off x="1016000" y="1333504"/>
            <a:ext cx="6629382" cy="2749762"/>
          </a:xfrm>
        </p:spPr>
        <p:txBody>
          <a:bodyPr anchor="ctr">
            <a:noAutofit/>
          </a:bodyPr>
          <a:lstStyle/>
          <a:p>
            <a:r>
              <a:rPr lang="nl-NL" sz="1200"/>
              <a:t>In verschillende onderzoeken en interviews is gezocht naar terugkerende factoren die maken dat het leven in deze gebieden zoveel gezonder is. Dit heeft geresulteerd in negen gemeenschappelijke kenmerken van de Blue Zones:</a:t>
            </a:r>
          </a:p>
          <a:p>
            <a:r>
              <a:rPr lang="nl-NL" sz="1200"/>
              <a:t>Beweeg natuurlijk: geen sportschool, maar leven in een omgeving die stimuleert om te bewegen zonder er bij na te denken;</a:t>
            </a:r>
          </a:p>
          <a:p>
            <a:r>
              <a:rPr lang="nl-NL" sz="1200"/>
              <a:t>Ken je doel: weet waarvoor je ’s ochtends wakker wilt worden. Het hebben van een doel kan zeven jaar extra levensverwachting opleveren;</a:t>
            </a:r>
          </a:p>
          <a:p>
            <a:r>
              <a:rPr lang="nl-NL" sz="1200"/>
              <a:t>Zo min mogelijk stress: neem dagelijks tijd voor ontspanning;</a:t>
            </a:r>
          </a:p>
          <a:p>
            <a:r>
              <a:rPr lang="nl-NL" sz="1200"/>
              <a:t>De 80%-regel: verlaag je calorie-inname met 20%;</a:t>
            </a:r>
          </a:p>
          <a:p>
            <a:r>
              <a:rPr lang="nl-NL" sz="1200"/>
              <a:t>Plantaardig voedsel: zelf verbouwen, vooral bonen horen bij de dagelijkse voeding van de meeste honderdjarigen;</a:t>
            </a:r>
          </a:p>
          <a:p>
            <a:r>
              <a:rPr lang="nl-NL" sz="1200"/>
              <a:t>Wijn: drink regelmatig, met mate en tijdens het eten of gezellig samenzijn met vrienden;</a:t>
            </a:r>
          </a:p>
          <a:p>
            <a:r>
              <a:rPr lang="nl-NL" sz="1200"/>
              <a:t>Gelijkgestemden: behoren tot een groep waarmee regelmatig wordt samengekomen heeft een positieve invloed op de gezondheid;</a:t>
            </a:r>
          </a:p>
          <a:p>
            <a:r>
              <a:rPr lang="nl-NL" sz="1200"/>
              <a:t>Familie: stel familie en geliefden op de eerste plaats;</a:t>
            </a:r>
          </a:p>
          <a:p>
            <a:r>
              <a:rPr lang="nl-NL" sz="1200"/>
              <a:t>Vriendenkring: goede vriendenkring en voldoende sociale contacten.</a:t>
            </a:r>
          </a:p>
          <a:p>
            <a:endParaRPr lang="nl-NL" sz="1200"/>
          </a:p>
        </p:txBody>
      </p:sp>
      <p:cxnSp>
        <p:nvCxnSpPr>
          <p:cNvPr id="12" name="Straight Connector 11">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88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AA5F2-ED58-054F-AA14-CE194DC823C6}"/>
              </a:ext>
            </a:extLst>
          </p:cNvPr>
          <p:cNvSpPr>
            <a:spLocks noGrp="1"/>
          </p:cNvSpPr>
          <p:nvPr>
            <p:ph type="title"/>
          </p:nvPr>
        </p:nvSpPr>
        <p:spPr>
          <a:xfrm>
            <a:off x="648928" y="341641"/>
            <a:ext cx="10826791" cy="1693776"/>
          </a:xfrm>
        </p:spPr>
        <p:txBody>
          <a:bodyPr vert="horz" lIns="91440" tIns="45720" rIns="91440" bIns="45720" rtlCol="0" anchor="ctr">
            <a:normAutofit/>
          </a:bodyPr>
          <a:lstStyle/>
          <a:p>
            <a:r>
              <a:rPr lang="en-US" sz="3600" dirty="0"/>
              <a:t>Hoe </a:t>
            </a:r>
            <a:r>
              <a:rPr lang="en-US" sz="3600" dirty="0" err="1"/>
              <a:t>zou</a:t>
            </a:r>
            <a:r>
              <a:rPr lang="en-US" sz="3600" dirty="0"/>
              <a:t> je </a:t>
            </a:r>
            <a:r>
              <a:rPr lang="en-US" sz="3600" dirty="0" err="1"/>
              <a:t>een</a:t>
            </a:r>
            <a:r>
              <a:rPr lang="en-US" sz="3600" dirty="0"/>
              <a:t> </a:t>
            </a:r>
            <a:r>
              <a:rPr lang="en-US" sz="3600" dirty="0" err="1"/>
              <a:t>toekomstige</a:t>
            </a:r>
            <a:r>
              <a:rPr lang="en-US" sz="3600" dirty="0"/>
              <a:t> blue zone </a:t>
            </a:r>
            <a:r>
              <a:rPr lang="en-US" sz="3600" dirty="0" err="1"/>
              <a:t>inrichten</a:t>
            </a:r>
            <a:r>
              <a:rPr lang="en-US" sz="3600" dirty="0"/>
              <a:t>?</a:t>
            </a:r>
            <a:br>
              <a:rPr lang="en-US" sz="3600" dirty="0"/>
            </a:br>
            <a:r>
              <a:rPr lang="en-US" sz="3600" dirty="0" err="1"/>
              <a:t>Verdiep</a:t>
            </a:r>
            <a:r>
              <a:rPr lang="en-US" sz="3600" dirty="0"/>
              <a:t> je in de </a:t>
            </a:r>
            <a:r>
              <a:rPr lang="en-US" sz="3600" dirty="0" err="1"/>
              <a:t>gebieden</a:t>
            </a:r>
            <a:r>
              <a:rPr lang="en-US" sz="3600" dirty="0"/>
              <a:t>.</a:t>
            </a:r>
          </a:p>
        </p:txBody>
      </p:sp>
      <p:sp>
        <p:nvSpPr>
          <p:cNvPr id="15" name="Rectangle 10">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36855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263370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Tijdelijke aanduiding voor inhoud 4" descr="Afbeelding met tekst, kaart&#10;&#10;Automatisch gegenereerde beschrijving">
            <a:extLst>
              <a:ext uri="{FF2B5EF4-FFF2-40B4-BE49-F238E27FC236}">
                <a16:creationId xmlns:a16="http://schemas.microsoft.com/office/drawing/2014/main" id="{37B69F18-8FAA-B74D-B10A-BFE132EAC669}"/>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41"/>
          <a:stretch/>
        </p:blipFill>
        <p:spPr>
          <a:xfrm>
            <a:off x="2184401" y="2742910"/>
            <a:ext cx="7823199" cy="3343043"/>
          </a:xfrm>
          <a:prstGeom prst="rect">
            <a:avLst/>
          </a:prstGeom>
        </p:spPr>
      </p:pic>
    </p:spTree>
    <p:extLst>
      <p:ext uri="{BB962C8B-B14F-4D97-AF65-F5344CB8AC3E}">
        <p14:creationId xmlns:p14="http://schemas.microsoft.com/office/powerpoint/2010/main" val="3626463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Afbeeldingsresultaat voor future healt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a:normAutofit/>
          </a:bodyPr>
          <a:lstStyle/>
          <a:p>
            <a:pPr algn="ctr"/>
            <a:r>
              <a:rPr lang="nl-NL" sz="3600"/>
              <a:t>Inhoud</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525516" y="3417573"/>
            <a:ext cx="4593021" cy="2619839"/>
          </a:xfrm>
        </p:spPr>
        <p:txBody>
          <a:bodyPr anchor="ctr">
            <a:normAutofit fontScale="92500" lnSpcReduction="20000"/>
          </a:bodyPr>
          <a:lstStyle/>
          <a:p>
            <a:r>
              <a:rPr lang="nl-NL" sz="1500" dirty="0"/>
              <a:t>Uitdagingen op het gebied van gezondheidszorg</a:t>
            </a:r>
          </a:p>
          <a:p>
            <a:r>
              <a:rPr lang="nl-NL" sz="1500" dirty="0"/>
              <a:t>Nieuwe technologieën in de gezondheidszorg</a:t>
            </a:r>
          </a:p>
          <a:p>
            <a:pPr lvl="1"/>
            <a:r>
              <a:rPr lang="nl-NL" sz="1500" dirty="0"/>
              <a:t>Orgaantransplantatie </a:t>
            </a:r>
          </a:p>
          <a:p>
            <a:pPr lvl="1"/>
            <a:r>
              <a:rPr lang="nl-NL" sz="1500" dirty="0"/>
              <a:t>Toepassen van apps en software </a:t>
            </a:r>
          </a:p>
          <a:p>
            <a:pPr lvl="1"/>
            <a:r>
              <a:rPr lang="nl-NL" sz="1500" dirty="0"/>
              <a:t>Nieuwe manieren van vaccineren</a:t>
            </a:r>
          </a:p>
          <a:p>
            <a:pPr lvl="1"/>
            <a:r>
              <a:rPr lang="nl-NL" sz="1500" dirty="0"/>
              <a:t>Gepersonaliseerde medicijnen</a:t>
            </a:r>
          </a:p>
          <a:p>
            <a:pPr lvl="1"/>
            <a:r>
              <a:rPr lang="nl-NL" sz="1500" dirty="0"/>
              <a:t>Nieuwe manier om wonden te dichten</a:t>
            </a:r>
          </a:p>
          <a:p>
            <a:r>
              <a:rPr lang="nl-NL" sz="1500" dirty="0"/>
              <a:t>Opdracht apps en gezondheid  </a:t>
            </a:r>
          </a:p>
          <a:p>
            <a:r>
              <a:rPr lang="nl-NL" sz="1500" dirty="0">
                <a:hlinkClick r:id="rId3"/>
              </a:rPr>
              <a:t>https://zorgnu.avrotros.nl/uitzendingen/uitzending/item/dokters-van-morgen-over-de-zorg-van-de-toekomst-14-11-2017/</a:t>
            </a:r>
            <a:endParaRPr lang="nl-NL" sz="1500" dirty="0"/>
          </a:p>
          <a:p>
            <a:endParaRPr lang="nl-NL" sz="1500" dirty="0"/>
          </a:p>
        </p:txBody>
      </p:sp>
    </p:spTree>
    <p:extLst>
      <p:ext uri="{BB962C8B-B14F-4D97-AF65-F5344CB8AC3E}">
        <p14:creationId xmlns:p14="http://schemas.microsoft.com/office/powerpoint/2010/main" val="252197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sz="3400">
                <a:solidFill>
                  <a:srgbClr val="000000"/>
                </a:solidFill>
              </a:rPr>
              <a:t>Uitdagingen op het gebied van gezondheidszorg</a:t>
            </a:r>
          </a:p>
        </p:txBody>
      </p:sp>
      <p:sp>
        <p:nvSpPr>
          <p:cNvPr id="7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0" name="Picture 4" descr="Afbeeldingsresultaat voor antibioticaresistenti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0310" y="1629089"/>
            <a:ext cx="3019909" cy="3620021"/>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Welke uitdagingen denken jullie dat er zijn op het gebied van de gezondheidszorg in de toekomst? </a:t>
            </a:r>
          </a:p>
          <a:p>
            <a:r>
              <a:rPr lang="nl-NL" sz="2000">
                <a:solidFill>
                  <a:srgbClr val="000000"/>
                </a:solidFill>
              </a:rPr>
              <a:t>Bespreek in tweetallen</a:t>
            </a:r>
          </a:p>
          <a:p>
            <a:r>
              <a:rPr lang="nl-NL" sz="2000">
                <a:solidFill>
                  <a:srgbClr val="000000"/>
                </a:solidFill>
              </a:rPr>
              <a:t>Schrijf op welke uitdagingen jullie zien</a:t>
            </a:r>
          </a:p>
        </p:txBody>
      </p:sp>
      <p:pic>
        <p:nvPicPr>
          <p:cNvPr id="5" name="Afbeelding 4"/>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1763479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a:t>Welke uitdagingen denken jullie dat er zijn op het gebied van de gezondheidszorg in de toekomst?</a:t>
            </a:r>
            <a:r>
              <a:rPr lang="nl-NL" dirty="0"/>
              <a:t> </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Tijdelijke aanduiding voor inhoud 4" title="Mentimeter"/>
              <p:cNvGraphicFramePr>
                <a:graphicFrameLocks noGrp="1"/>
              </p:cNvGraphicFramePr>
              <p:nvPr>
                <p:ph idx="1"/>
                <p:extLst>
                  <p:ext uri="{D42A27DB-BD31-4B8C-83A1-F6EECF244321}">
                    <p14:modId xmlns:p14="http://schemas.microsoft.com/office/powerpoint/2010/main" val="236133895"/>
                  </p:ext>
                </p:extLst>
              </p:nvPr>
            </p:nvGraphicFramePr>
            <p:xfrm>
              <a:off x="838200" y="1825625"/>
              <a:ext cx="10515600" cy="435133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5" name="Tijdelijke aanduiding voor inhoud 4" title="Mentimeter"/>
              <p:cNvPicPr>
                <a:picLocks noGrp="1" noRot="1" noChangeAspect="1" noMove="1" noResize="1" noEditPoints="1" noAdjustHandles="1" noChangeArrowheads="1" noChangeShapeType="1"/>
              </p:cNvPicPr>
              <p:nvPr/>
            </p:nvPicPr>
            <p:blipFill>
              <a:blip r:embed="rId3"/>
              <a:stretch>
                <a:fillRect/>
              </a:stretch>
            </p:blipFill>
            <p:spPr>
              <a:xfrm>
                <a:off x="838200" y="1825625"/>
                <a:ext cx="10515600" cy="4351338"/>
              </a:xfrm>
              <a:prstGeom prst="rect">
                <a:avLst/>
              </a:prstGeom>
            </p:spPr>
          </p:pic>
        </mc:Fallback>
      </mc:AlternateContent>
      <p:pic>
        <p:nvPicPr>
          <p:cNvPr id="4" name="Afbeelding 3"/>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1137263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nl-NL" sz="2800">
                <a:solidFill>
                  <a:schemeClr val="accent1"/>
                </a:solidFill>
              </a:rPr>
              <a:t>Orgaantransplantatie</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4976031" y="963877"/>
            <a:ext cx="6377769" cy="4930246"/>
          </a:xfrm>
        </p:spPr>
        <p:txBody>
          <a:bodyPr anchor="ctr">
            <a:normAutofit/>
          </a:bodyPr>
          <a:lstStyle/>
          <a:p>
            <a:r>
              <a:rPr lang="nl-NL" sz="2400"/>
              <a:t>De leeftijd van mensen over de hele wereld stijgt</a:t>
            </a:r>
          </a:p>
          <a:p>
            <a:r>
              <a:rPr lang="nl-NL" sz="2400"/>
              <a:t>Hoe ouder we worden, hoe meer cellen en organen minder functioneren </a:t>
            </a:r>
          </a:p>
          <a:p>
            <a:r>
              <a:rPr lang="nl-NL" sz="2400"/>
              <a:t>Steeds meer organen vallen uit door onze leefstijl (welvaartsziektes)</a:t>
            </a:r>
          </a:p>
          <a:p>
            <a:r>
              <a:rPr lang="nl-NL" sz="2400"/>
              <a:t>Huidig orgaantransplantatie is een moeizaam proces</a:t>
            </a:r>
          </a:p>
          <a:p>
            <a:pPr lvl="1"/>
            <a:r>
              <a:rPr lang="nl-NL" dirty="0"/>
              <a:t>Geschikte orgaandonor </a:t>
            </a:r>
          </a:p>
          <a:p>
            <a:pPr lvl="1"/>
            <a:r>
              <a:rPr lang="nl-NL" dirty="0"/>
              <a:t>Orgaan bij de patiënt krijgen</a:t>
            </a:r>
          </a:p>
          <a:p>
            <a:pPr lvl="1"/>
            <a:r>
              <a:rPr lang="nl-NL" dirty="0"/>
              <a:t>Afstoten van organen </a:t>
            </a:r>
          </a:p>
          <a:p>
            <a:endParaRPr lang="nl-NL" sz="2400"/>
          </a:p>
        </p:txBody>
      </p:sp>
      <p:pic>
        <p:nvPicPr>
          <p:cNvPr id="3" name="Afbeelding 2"/>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4028343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0" y="6165669"/>
            <a:ext cx="2169840" cy="692331"/>
          </a:xfrm>
          <a:prstGeom prst="rect">
            <a:avLst/>
          </a:prstGeom>
        </p:spPr>
      </p:pic>
      <p:sp>
        <p:nvSpPr>
          <p:cNvPr id="2" name="Title 1"/>
          <p:cNvSpPr>
            <a:spLocks noGrp="1"/>
          </p:cNvSpPr>
          <p:nvPr>
            <p:ph type="title"/>
          </p:nvPr>
        </p:nvSpPr>
        <p:spPr>
          <a:xfrm>
            <a:off x="571500" y="146983"/>
            <a:ext cx="10515600" cy="1325563"/>
          </a:xfrm>
        </p:spPr>
        <p:txBody>
          <a:bodyPr/>
          <a:lstStyle/>
          <a:p>
            <a:r>
              <a:rPr lang="nl-NL" dirty="0"/>
              <a:t>Filmpje: Printing a human </a:t>
            </a:r>
            <a:r>
              <a:rPr lang="nl-NL" dirty="0" err="1"/>
              <a:t>kidney</a:t>
            </a:r>
            <a:r>
              <a:rPr lang="nl-NL" dirty="0"/>
              <a:t> </a:t>
            </a:r>
          </a:p>
        </p:txBody>
      </p:sp>
      <p:sp>
        <p:nvSpPr>
          <p:cNvPr id="6" name="Tekstvak 5"/>
          <p:cNvSpPr txBox="1"/>
          <p:nvPr/>
        </p:nvSpPr>
        <p:spPr>
          <a:xfrm>
            <a:off x="1795041" y="2286000"/>
            <a:ext cx="4254883" cy="646331"/>
          </a:xfrm>
          <a:prstGeom prst="rect">
            <a:avLst/>
          </a:prstGeom>
          <a:noFill/>
        </p:spPr>
        <p:txBody>
          <a:bodyPr wrap="square" rtlCol="0">
            <a:spAutoFit/>
          </a:bodyPr>
          <a:lstStyle/>
          <a:p>
            <a:r>
              <a:rPr lang="nl-NL" sz="3600" dirty="0">
                <a:hlinkClick r:id="rId4"/>
              </a:rPr>
              <a:t>Link</a:t>
            </a:r>
            <a:endParaRPr lang="nl-NL" sz="3600" dirty="0"/>
          </a:p>
        </p:txBody>
      </p:sp>
    </p:spTree>
    <p:extLst>
      <p:ext uri="{BB962C8B-B14F-4D97-AF65-F5344CB8AC3E}">
        <p14:creationId xmlns:p14="http://schemas.microsoft.com/office/powerpoint/2010/main" val="2573589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Technologie en gezondheidszorg</a:t>
            </a:r>
          </a:p>
        </p:txBody>
      </p:sp>
      <p:sp>
        <p:nvSpPr>
          <p:cNvPr id="3" name="Content Placeholder 2"/>
          <p:cNvSpPr>
            <a:spLocks noGrp="1"/>
          </p:cNvSpPr>
          <p:nvPr>
            <p:ph idx="1"/>
          </p:nvPr>
        </p:nvSpPr>
        <p:spPr/>
        <p:txBody>
          <a:bodyPr/>
          <a:lstStyle/>
          <a:p>
            <a:r>
              <a:rPr lang="nl-NL" dirty="0"/>
              <a:t>Technologie zal op alle vlakken in de toekomst een grote rol gaan spelen </a:t>
            </a:r>
          </a:p>
          <a:p>
            <a:r>
              <a:rPr lang="nl-NL" dirty="0"/>
              <a:t>In de gezondheidszorg wordt steeds meer gebruik gemaakt van functionele hard- en software </a:t>
            </a:r>
          </a:p>
          <a:p>
            <a:r>
              <a:rPr lang="nl-NL" dirty="0"/>
              <a:t>Er zijn al veel handige apps die je kunt inzetten om je gezondheid bij te houden of je te helpen gezonder te leven </a:t>
            </a:r>
          </a:p>
          <a:p>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458486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Next steps in health &amp; medicine</a:t>
            </a:r>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graphicFrame>
        <p:nvGraphicFramePr>
          <p:cNvPr id="6" name="Tijdelijke aanduiding voor inhoud 2">
            <a:extLst>
              <a:ext uri="{FF2B5EF4-FFF2-40B4-BE49-F238E27FC236}">
                <a16:creationId xmlns:a16="http://schemas.microsoft.com/office/drawing/2014/main" id="{0541624B-9B96-40AC-876F-9D788F2F0A72}"/>
              </a:ext>
            </a:extLst>
          </p:cNvPr>
          <p:cNvGraphicFramePr>
            <a:graphicFrameLocks noGrp="1"/>
          </p:cNvGraphicFramePr>
          <p:nvPr>
            <p:ph idx="1"/>
            <p:extLst>
              <p:ext uri="{D42A27DB-BD31-4B8C-83A1-F6EECF244321}">
                <p14:modId xmlns:p14="http://schemas.microsoft.com/office/powerpoint/2010/main" val="82235658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5240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D65A8E5-AE8E-5F4D-9DD3-6732361FDB17}"/>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Nieuwe manier van vaccineren </a:t>
            </a: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Afbeeldingsresultaat voor vaccine patch"/>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97436" y="2191073"/>
            <a:ext cx="4029884" cy="3881088"/>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8" name="Picture 4" descr="Afbeeldingsresultaat voor vaccine patch"/>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45073" y="3279894"/>
            <a:ext cx="5455917" cy="229148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5"/>
          <a:stretch>
            <a:fillRect/>
          </a:stretch>
        </p:blipFill>
        <p:spPr>
          <a:xfrm>
            <a:off x="0" y="6165669"/>
            <a:ext cx="2169840" cy="692331"/>
          </a:xfrm>
          <a:prstGeom prst="rect">
            <a:avLst/>
          </a:prstGeom>
        </p:spPr>
      </p:pic>
    </p:spTree>
    <p:extLst>
      <p:ext uri="{BB962C8B-B14F-4D97-AF65-F5344CB8AC3E}">
        <p14:creationId xmlns:p14="http://schemas.microsoft.com/office/powerpoint/2010/main" val="402553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6C3443-0F30-0B40-9FB6-3164B3795820}"/>
              </a:ext>
            </a:extLst>
          </p:cNvPr>
          <p:cNvSpPr>
            <a:spLocks noGrp="1"/>
          </p:cNvSpPr>
          <p:nvPr>
            <p:ph type="title"/>
          </p:nvPr>
        </p:nvSpPr>
        <p:spPr>
          <a:xfrm>
            <a:off x="640079" y="2053641"/>
            <a:ext cx="3669161" cy="2760098"/>
          </a:xfrm>
        </p:spPr>
        <p:txBody>
          <a:bodyPr>
            <a:normAutofit/>
          </a:bodyPr>
          <a:lstStyle/>
          <a:p>
            <a:r>
              <a:rPr lang="nl-NL" b="1">
                <a:solidFill>
                  <a:srgbClr val="FFFFFF"/>
                </a:solidFill>
              </a:rPr>
              <a:t>IBS Stad van de toekomst</a:t>
            </a:r>
            <a:br>
              <a:rPr lang="nl-NL">
                <a:solidFill>
                  <a:srgbClr val="FFFFFF"/>
                </a:solidFill>
              </a:rPr>
            </a:br>
            <a:endParaRPr lang="nl-NL">
              <a:solidFill>
                <a:srgbClr val="FFFFFF"/>
              </a:solidFill>
            </a:endParaRPr>
          </a:p>
        </p:txBody>
      </p:sp>
      <p:sp>
        <p:nvSpPr>
          <p:cNvPr id="3" name="Tijdelijke aanduiding voor inhoud 2">
            <a:extLst>
              <a:ext uri="{FF2B5EF4-FFF2-40B4-BE49-F238E27FC236}">
                <a16:creationId xmlns:a16="http://schemas.microsoft.com/office/drawing/2014/main" id="{AB5E3449-3C7E-9740-866D-49EE1ECF92F7}"/>
              </a:ext>
            </a:extLst>
          </p:cNvPr>
          <p:cNvSpPr>
            <a:spLocks noGrp="1"/>
          </p:cNvSpPr>
          <p:nvPr>
            <p:ph idx="1"/>
          </p:nvPr>
        </p:nvSpPr>
        <p:spPr>
          <a:xfrm>
            <a:off x="6090574" y="801866"/>
            <a:ext cx="5306084" cy="5230634"/>
          </a:xfrm>
        </p:spPr>
        <p:txBody>
          <a:bodyPr anchor="ctr">
            <a:normAutofit/>
          </a:bodyPr>
          <a:lstStyle/>
          <a:p>
            <a:r>
              <a:rPr lang="nl-NL" sz="2000">
                <a:solidFill>
                  <a:srgbClr val="000000"/>
                </a:solidFill>
              </a:rPr>
              <a:t>In dit IBS ga je dromen over de toekomst van de stad op het gebied van jouw specialisatie. Hoe ziet 2050 er volgens jou straks uit? Je gaat je verdiepen in de uitdagingen die er nu spelen en kijken welke trends en ontwikkelingen er nu al zijn. Uiteindelijk presenteer je een visie op de stad van de toekomst binnen jouw specialisatie.</a:t>
            </a:r>
          </a:p>
          <a:p>
            <a:r>
              <a:rPr lang="nl-NL" sz="2000">
                <a:solidFill>
                  <a:srgbClr val="000000"/>
                </a:solidFill>
              </a:rPr>
              <a:t>In je rol als adviseur duurzame leefomgeving word je gevraagd om na te denken over de stad van de toekomst er uitziet op het gebied van jouw specialisatie. De markt en onze leefomgeving wordt steeds internationaler en the internet of things wordt steeds belangrijker.</a:t>
            </a:r>
          </a:p>
          <a:p>
            <a:endParaRPr lang="nl-NL" sz="2000">
              <a:solidFill>
                <a:srgbClr val="000000"/>
              </a:solidFill>
            </a:endParaRPr>
          </a:p>
        </p:txBody>
      </p:sp>
    </p:spTree>
    <p:extLst>
      <p:ext uri="{BB962C8B-B14F-4D97-AF65-F5344CB8AC3E}">
        <p14:creationId xmlns:p14="http://schemas.microsoft.com/office/powerpoint/2010/main" val="3813039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D37312-EEF2-AA45-9923-8D9BF0D8D751}"/>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Gepersonaliseerde medicijnen</a:t>
            </a: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Afbeeldingsresultaat voor personalized medicin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39716" y="2184004"/>
            <a:ext cx="3757778"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052" name="Picture 4" descr="Afbeeldingsresultaat voor personalized medicine"/>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45073" y="2468327"/>
            <a:ext cx="5455917" cy="39146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5"/>
          <a:stretch>
            <a:fillRect/>
          </a:stretch>
        </p:blipFill>
        <p:spPr>
          <a:xfrm>
            <a:off x="0" y="6165669"/>
            <a:ext cx="2169840" cy="692331"/>
          </a:xfrm>
          <a:prstGeom prst="rect">
            <a:avLst/>
          </a:prstGeom>
        </p:spPr>
      </p:pic>
    </p:spTree>
    <p:extLst>
      <p:ext uri="{BB962C8B-B14F-4D97-AF65-F5344CB8AC3E}">
        <p14:creationId xmlns:p14="http://schemas.microsoft.com/office/powerpoint/2010/main" val="719638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6000" kern="1200">
                <a:solidFill>
                  <a:schemeClr val="tx1"/>
                </a:solidFill>
                <a:latin typeface="+mj-lt"/>
                <a:ea typeface="+mj-ea"/>
                <a:cs typeface="+mj-cs"/>
              </a:rPr>
              <a:t>Uitvinding om wonden te helen</a:t>
            </a:r>
          </a:p>
        </p:txBody>
      </p:sp>
      <p:sp>
        <p:nvSpPr>
          <p:cNvPr id="7" name="Tekstvak 6"/>
          <p:cNvSpPr txBox="1"/>
          <p:nvPr/>
        </p:nvSpPr>
        <p:spPr>
          <a:xfrm>
            <a:off x="7961258" y="4525347"/>
            <a:ext cx="3258675" cy="1737360"/>
          </a:xfrm>
          <a:prstGeom prst="rect">
            <a:avLst/>
          </a:prstGeom>
        </p:spPr>
        <p:txBody>
          <a:bodyPr vert="horz" lIns="91440" tIns="45720" rIns="91440" bIns="45720" rtlCol="0" anchor="ctr">
            <a:normAutofit/>
          </a:bodyPr>
          <a:lstStyle/>
          <a:p>
            <a:pPr>
              <a:lnSpc>
                <a:spcPct val="90000"/>
              </a:lnSpc>
              <a:spcBef>
                <a:spcPts val="1000"/>
              </a:spcBef>
            </a:pPr>
            <a:r>
              <a:rPr lang="en-US" sz="2400" kern="1200">
                <a:solidFill>
                  <a:schemeClr val="tx1"/>
                </a:solidFill>
                <a:latin typeface="+mn-lt"/>
                <a:ea typeface="+mn-ea"/>
                <a:cs typeface="+mn-cs"/>
                <a:hlinkClick r:id="rId3"/>
              </a:rPr>
              <a:t>Link</a:t>
            </a:r>
            <a:endParaRPr lang="en-US" sz="2400" kern="1200">
              <a:solidFill>
                <a:schemeClr val="tx1"/>
              </a:solidFill>
              <a:latin typeface="+mn-lt"/>
              <a:ea typeface="+mn-ea"/>
              <a:cs typeface="+mn-cs"/>
            </a:endParaRPr>
          </a:p>
        </p:txBody>
      </p:sp>
      <p:sp>
        <p:nvSpPr>
          <p:cNvPr id="14" name="Oval 13">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Afbeelding 5"/>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2514369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fontScale="90000"/>
          </a:bodyPr>
          <a:lstStyle/>
          <a:p>
            <a:r>
              <a:rPr lang="nl-NL" dirty="0">
                <a:solidFill>
                  <a:srgbClr val="000000"/>
                </a:solidFill>
              </a:rPr>
              <a:t>Hoe zie jij de toekomst? Chips en apps</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Afbeeldingsresultaat voor app health"/>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4040" r="22456" b="-1"/>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6090574" y="2421682"/>
            <a:ext cx="4977578" cy="3639289"/>
          </a:xfrm>
        </p:spPr>
        <p:txBody>
          <a:bodyPr anchor="ctr">
            <a:normAutofit/>
          </a:bodyPr>
          <a:lstStyle/>
          <a:p>
            <a:pPr marL="0" indent="0">
              <a:buNone/>
            </a:pPr>
            <a:endParaRPr lang="nl-NL" sz="2000" dirty="0">
              <a:solidFill>
                <a:srgbClr val="000000"/>
              </a:solidFill>
            </a:endParaRPr>
          </a:p>
          <a:p>
            <a:pPr marL="0" indent="0">
              <a:buNone/>
            </a:pPr>
            <a:r>
              <a:rPr lang="nl-NL" sz="2000" dirty="0">
                <a:solidFill>
                  <a:srgbClr val="000000"/>
                </a:solidFill>
              </a:rPr>
              <a:t>Opdracht toekomstige inzet  chips, apps voor de gezondheid.</a:t>
            </a:r>
          </a:p>
        </p:txBody>
      </p:sp>
      <p:pic>
        <p:nvPicPr>
          <p:cNvPr id="4" name="Afbeelding 3"/>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3358781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DD7F03B-0DCF-3941-AA48-1A1A8D0053AE}"/>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err="1">
                <a:solidFill>
                  <a:srgbClr val="FFFFFF"/>
                </a:solidFill>
                <a:latin typeface="+mj-lt"/>
                <a:ea typeface="+mj-ea"/>
                <a:cs typeface="+mj-cs"/>
              </a:rPr>
              <a:t>Inhoud</a:t>
            </a:r>
            <a:r>
              <a:rPr lang="en-US" sz="6000" kern="1200" dirty="0">
                <a:solidFill>
                  <a:srgbClr val="FFFFFF"/>
                </a:solidFill>
                <a:latin typeface="+mj-lt"/>
                <a:ea typeface="+mj-ea"/>
                <a:cs typeface="+mj-cs"/>
              </a:rPr>
              <a:t> </a:t>
            </a:r>
            <a:r>
              <a:rPr lang="en-US" sz="6000" kern="1200" dirty="0" err="1">
                <a:solidFill>
                  <a:srgbClr val="FFFFFF"/>
                </a:solidFill>
                <a:latin typeface="+mj-lt"/>
                <a:ea typeface="+mj-ea"/>
                <a:cs typeface="+mj-cs"/>
              </a:rPr>
              <a:t>proeve</a:t>
            </a:r>
            <a:r>
              <a:rPr lang="en-US" sz="6000" kern="1200" dirty="0">
                <a:solidFill>
                  <a:srgbClr val="FFFFFF"/>
                </a:solidFill>
                <a:latin typeface="+mj-lt"/>
                <a:ea typeface="+mj-ea"/>
                <a:cs typeface="+mj-cs"/>
              </a:rPr>
              <a:t> van </a:t>
            </a:r>
            <a:r>
              <a:rPr lang="en-US" sz="6000" kern="1200" dirty="0" err="1">
                <a:solidFill>
                  <a:srgbClr val="FFFFFF"/>
                </a:solidFill>
                <a:latin typeface="+mj-lt"/>
                <a:ea typeface="+mj-ea"/>
                <a:cs typeface="+mj-cs"/>
              </a:rPr>
              <a:t>bekwaamheid</a:t>
            </a:r>
            <a:endParaRPr lang="en-US" sz="6000" kern="1200" dirty="0">
              <a:solidFill>
                <a:srgbClr val="FFFFFF"/>
              </a:solidFill>
              <a:latin typeface="+mj-lt"/>
              <a:ea typeface="+mj-ea"/>
              <a:cs typeface="+mj-cs"/>
            </a:endParaRPr>
          </a:p>
        </p:txBody>
      </p:sp>
      <p:sp>
        <p:nvSpPr>
          <p:cNvPr id="3" name="Tijdelijke aanduiding voor inhoud 2">
            <a:extLst>
              <a:ext uri="{FF2B5EF4-FFF2-40B4-BE49-F238E27FC236}">
                <a16:creationId xmlns:a16="http://schemas.microsoft.com/office/drawing/2014/main" id="{E3293FE2-DFC8-5249-B748-59802880B6A6}"/>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dirty="0">
                <a:solidFill>
                  <a:srgbClr val="FFFFFF"/>
                </a:solidFill>
                <a:latin typeface="+mn-lt"/>
                <a:ea typeface="+mn-ea"/>
                <a:cs typeface="+mn-cs"/>
              </a:rPr>
              <a:t>Marieke </a:t>
            </a:r>
          </a:p>
        </p:txBody>
      </p:sp>
    </p:spTree>
    <p:extLst>
      <p:ext uri="{BB962C8B-B14F-4D97-AF65-F5344CB8AC3E}">
        <p14:creationId xmlns:p14="http://schemas.microsoft.com/office/powerpoint/2010/main" val="358011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94769" y="-15240"/>
            <a:ext cx="556077"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7" name="Rectangle 4"/>
          <p:cNvSpPr>
            <a:spLocks noChangeArrowheads="1"/>
          </p:cNvSpPr>
          <p:nvPr/>
        </p:nvSpPr>
        <p:spPr bwMode="auto">
          <a:xfrm>
            <a:off x="2529068" y="2038610"/>
            <a:ext cx="3823857"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200" b="1" dirty="0">
                <a:solidFill>
                  <a:srgbClr val="0070C0"/>
                </a:solidFill>
                <a:latin typeface="Arial" panose="020B0604020202020204" pitchFamily="34" charset="0"/>
                <a:ea typeface="Calibri" pitchFamily="34" charset="0"/>
                <a:cs typeface="Arial" panose="020B0604020202020204" pitchFamily="34" charset="0"/>
              </a:rPr>
              <a:t>Leerproduct</a:t>
            </a:r>
          </a:p>
          <a:p>
            <a:pPr marL="171450" indent="-171450" eaLnBrk="0" hangingPunct="0">
              <a:buFont typeface="Arial" pitchFamily="34" charset="0"/>
              <a:buChar char="•"/>
            </a:pPr>
            <a:r>
              <a:rPr lang="nl-NL" sz="1200" dirty="0">
                <a:ea typeface="Calibri" pitchFamily="34" charset="0"/>
                <a:cs typeface="Arial" charset="0"/>
              </a:rPr>
              <a:t>Een verslag met daarin 3 uitgewerkte </a:t>
            </a:r>
            <a:r>
              <a:rPr lang="nl-NL" sz="1200" dirty="0"/>
              <a:t>maatschappelijke uitdagingen/problemen van de stad van de toekomst onderbouwd met actuele bronnen.</a:t>
            </a:r>
            <a:endParaRPr lang="nl-NL" sz="1200" dirty="0">
              <a:ea typeface="Calibri" pitchFamily="34" charset="0"/>
              <a:cs typeface="Arial" charset="0"/>
            </a:endParaRPr>
          </a:p>
        </p:txBody>
      </p:sp>
      <p:sp>
        <p:nvSpPr>
          <p:cNvPr id="8" name="Rectangle 5"/>
          <p:cNvSpPr>
            <a:spLocks noChangeArrowheads="1"/>
          </p:cNvSpPr>
          <p:nvPr/>
        </p:nvSpPr>
        <p:spPr bwMode="auto">
          <a:xfrm>
            <a:off x="2542496" y="3109169"/>
            <a:ext cx="3823857" cy="2677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200" b="1" dirty="0" err="1">
                <a:solidFill>
                  <a:srgbClr val="0070C0"/>
                </a:solidFill>
                <a:latin typeface="Arial" panose="020B0604020202020204" pitchFamily="34" charset="0"/>
                <a:ea typeface="Calibri" pitchFamily="34" charset="0"/>
                <a:cs typeface="Arial" panose="020B0604020202020204" pitchFamily="34" charset="0"/>
              </a:rPr>
              <a:t>Leerpad</a:t>
            </a:r>
            <a:r>
              <a:rPr lang="nl-NL" sz="1200" b="1" dirty="0">
                <a:solidFill>
                  <a:srgbClr val="0070C0"/>
                </a:solidFill>
                <a:latin typeface="Arial" panose="020B0604020202020204" pitchFamily="34" charset="0"/>
                <a:ea typeface="Calibri" pitchFamily="34" charset="0"/>
                <a:cs typeface="Arial" panose="020B0604020202020204" pitchFamily="34" charset="0"/>
              </a:rPr>
              <a:t>      </a:t>
            </a:r>
            <a:r>
              <a:rPr lang="nl-NL" sz="1100" b="1" dirty="0">
                <a:solidFill>
                  <a:srgbClr val="0070C0"/>
                </a:solidFill>
                <a:ea typeface="Calibri" pitchFamily="34" charset="0"/>
                <a:cs typeface="Arial" charset="0"/>
              </a:rPr>
              <a:t>                                                                                </a:t>
            </a:r>
          </a:p>
          <a:p>
            <a:pPr marL="171450" indent="-171450" eaLnBrk="0" hangingPunct="0">
              <a:buFont typeface="Arial" pitchFamily="34" charset="0"/>
              <a:buChar char="•"/>
              <a:defRPr/>
            </a:pPr>
            <a:r>
              <a:rPr lang="nl-NL" sz="1200" dirty="0">
                <a:ea typeface="Calibri" pitchFamily="34" charset="0"/>
                <a:cs typeface="Arial" charset="0"/>
              </a:rPr>
              <a:t>Ga op zoek naar stedelijke uitdagingen op het gebied van gezondheid in de stad op dit moment en de nabije toekomst. Dat mogen wereldwijde uitdagingen zijn. </a:t>
            </a:r>
          </a:p>
          <a:p>
            <a:pPr marL="171450" indent="-171450" eaLnBrk="0" hangingPunct="0">
              <a:buFont typeface="Arial" pitchFamily="34" charset="0"/>
              <a:buChar char="•"/>
              <a:defRPr/>
            </a:pPr>
            <a:r>
              <a:rPr lang="nl-NL" sz="1200" dirty="0">
                <a:ea typeface="Calibri" pitchFamily="34" charset="0"/>
                <a:cs typeface="Arial" charset="0"/>
              </a:rPr>
              <a:t>Koppel ontwikkelingen die wereldwijd plaatsvinden op het gebied van steden en jouw specialisatie aan de uitdagingen. </a:t>
            </a:r>
          </a:p>
          <a:p>
            <a:pPr marL="171450" indent="-171450" eaLnBrk="0" hangingPunct="0">
              <a:buFont typeface="Arial" pitchFamily="34" charset="0"/>
              <a:buChar char="•"/>
              <a:defRPr/>
            </a:pPr>
            <a:r>
              <a:rPr lang="nl-NL" sz="1200" dirty="0">
                <a:ea typeface="Calibri" pitchFamily="34" charset="0"/>
                <a:cs typeface="Arial" charset="0"/>
              </a:rPr>
              <a:t>Zoek betrouwbare bronnen die de gevonden ontwikkelingen, uitdagingen en thema’s onderbouwen.</a:t>
            </a:r>
          </a:p>
          <a:p>
            <a:pPr marL="171450" indent="-171450" eaLnBrk="0" hangingPunct="0">
              <a:buFont typeface="Arial" pitchFamily="34" charset="0"/>
              <a:buChar char="•"/>
              <a:defRPr/>
            </a:pPr>
            <a:r>
              <a:rPr lang="nl-NL" sz="1200" dirty="0">
                <a:ea typeface="Calibri" pitchFamily="34" charset="0"/>
                <a:cs typeface="Arial" charset="0"/>
              </a:rPr>
              <a:t>Werk 3 uitdagingen en de daarbij behorende ontwikkelingen uit beargumenteerd met de gevonden bronnen. </a:t>
            </a:r>
          </a:p>
          <a:p>
            <a:pPr marL="171450" indent="-171450" eaLnBrk="0" hangingPunct="0">
              <a:buFont typeface="Arial" pitchFamily="34" charset="0"/>
              <a:buChar char="•"/>
              <a:defRPr/>
            </a:pPr>
            <a:r>
              <a:rPr lang="nl-NL" sz="1200" dirty="0">
                <a:ea typeface="Calibri" pitchFamily="34" charset="0"/>
                <a:cs typeface="Arial" charset="0"/>
              </a:rPr>
              <a:t>Beschrijf per uitdaging waarom het belangrijk is voor de stad van de toekomst</a:t>
            </a:r>
          </a:p>
        </p:txBody>
      </p:sp>
      <p:sp>
        <p:nvSpPr>
          <p:cNvPr id="9" name="Rectangle 6"/>
          <p:cNvSpPr>
            <a:spLocks noChangeArrowheads="1"/>
          </p:cNvSpPr>
          <p:nvPr/>
        </p:nvSpPr>
        <p:spPr bwMode="auto">
          <a:xfrm>
            <a:off x="6963006" y="823852"/>
            <a:ext cx="3500438"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0070C0"/>
                </a:solidFill>
                <a:latin typeface="Arial" panose="020B0604020202020204" pitchFamily="34" charset="0"/>
                <a:ea typeface="Calibri" pitchFamily="34" charset="0"/>
                <a:cs typeface="Arial" panose="020B0604020202020204" pitchFamily="34" charset="0"/>
              </a:rPr>
              <a:t>Samenwerken</a:t>
            </a:r>
            <a:r>
              <a:rPr lang="nl-NL" sz="1100" b="1" dirty="0">
                <a:ea typeface="Calibri" pitchFamily="34" charset="0"/>
                <a:cs typeface="Arial" charset="0"/>
              </a:rPr>
              <a:t>		</a:t>
            </a:r>
            <a:endParaRPr lang="nl-NL" sz="1100" b="1" dirty="0">
              <a:solidFill>
                <a:srgbClr val="0070C0"/>
              </a:solidFill>
              <a:ea typeface="Calibri" pitchFamily="34" charset="0"/>
              <a:cs typeface="Arial" charset="0"/>
            </a:endParaRPr>
          </a:p>
          <a:p>
            <a:pPr marL="171450" indent="-171450" eaLnBrk="0" hangingPunct="0">
              <a:buFont typeface="Arial" pitchFamily="34" charset="0"/>
              <a:buChar char="•"/>
            </a:pPr>
            <a:r>
              <a:rPr lang="nl-NL" sz="1200" dirty="0">
                <a:ea typeface="Calibri" pitchFamily="34" charset="0"/>
                <a:cs typeface="Arial" charset="0"/>
              </a:rPr>
              <a:t>Deze opdracht maak je alleen of in tweetallen. </a:t>
            </a:r>
          </a:p>
          <a:p>
            <a:pPr marL="171450" indent="-171450" eaLnBrk="0" hangingPunct="0">
              <a:buFont typeface="Arial" pitchFamily="34" charset="0"/>
              <a:buChar char="•"/>
            </a:pPr>
            <a:r>
              <a:rPr lang="nl-NL" sz="1200" dirty="0">
                <a:ea typeface="Calibri" pitchFamily="34" charset="0"/>
                <a:cs typeface="Arial" charset="0"/>
              </a:rPr>
              <a:t>Plaats je product op het Leerplatform.</a:t>
            </a:r>
          </a:p>
          <a:p>
            <a:pPr marL="171450" indent="-171450" eaLnBrk="0" hangingPunct="0">
              <a:buFont typeface="Arial" pitchFamily="34" charset="0"/>
              <a:buChar char="•"/>
            </a:pPr>
            <a:r>
              <a:rPr lang="nl-NL" sz="1200" dirty="0">
                <a:ea typeface="Calibri" pitchFamily="34" charset="0"/>
                <a:cs typeface="Arial" charset="0"/>
              </a:rPr>
              <a:t>Bekijk leerproducten van anderen en geef feedback.</a:t>
            </a:r>
          </a:p>
          <a:p>
            <a:pPr marL="171450" indent="-171450" eaLnBrk="0" hangingPunct="0">
              <a:buFont typeface="Arial" pitchFamily="34" charset="0"/>
              <a:buChar char="•"/>
            </a:pPr>
            <a:r>
              <a:rPr lang="nl-NL" sz="1200" dirty="0">
                <a:ea typeface="Calibri" pitchFamily="34" charset="0"/>
                <a:cs typeface="Arial" charset="0"/>
              </a:rPr>
              <a:t>Verbeter je leerproduct en plaats versie 2</a:t>
            </a:r>
          </a:p>
          <a:p>
            <a:pPr marL="171450" indent="-171450" eaLnBrk="0" hangingPunct="0">
              <a:buFont typeface="Arial" pitchFamily="34" charset="0"/>
              <a:buChar char="•"/>
            </a:pPr>
            <a:r>
              <a:rPr lang="nl-NL" sz="1200" dirty="0">
                <a:ea typeface="Calibri" pitchFamily="34" charset="0"/>
                <a:cs typeface="Arial" charset="0"/>
              </a:rPr>
              <a:t>Versie 1 op 14-02-2020	</a:t>
            </a:r>
          </a:p>
          <a:p>
            <a:pPr marL="171450" indent="-171450" eaLnBrk="0" hangingPunct="0">
              <a:buFont typeface="Arial" pitchFamily="34" charset="0"/>
              <a:buChar char="•"/>
            </a:pPr>
            <a:r>
              <a:rPr lang="nl-NL" sz="1200" dirty="0">
                <a:ea typeface="Calibri" pitchFamily="34" charset="0"/>
                <a:cs typeface="Arial" charset="0"/>
              </a:rPr>
              <a:t>Versie 2 </a:t>
            </a:r>
            <a:r>
              <a:rPr lang="nl-NL" sz="1200">
                <a:ea typeface="Calibri" pitchFamily="34" charset="0"/>
                <a:cs typeface="Arial" charset="0"/>
              </a:rPr>
              <a:t>op 21-02-2020</a:t>
            </a:r>
            <a:endParaRPr lang="nl-NL" sz="1200" dirty="0">
              <a:ea typeface="Calibri" pitchFamily="34" charset="0"/>
              <a:cs typeface="Arial" charset="0"/>
            </a:endParaRPr>
          </a:p>
        </p:txBody>
      </p:sp>
      <p:sp>
        <p:nvSpPr>
          <p:cNvPr id="10" name="Rectangle 8"/>
          <p:cNvSpPr>
            <a:spLocks noChangeArrowheads="1"/>
          </p:cNvSpPr>
          <p:nvPr/>
        </p:nvSpPr>
        <p:spPr bwMode="auto">
          <a:xfrm>
            <a:off x="6963006" y="2557570"/>
            <a:ext cx="3507254"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0070C0"/>
                </a:solidFill>
                <a:latin typeface="Arial" panose="020B0604020202020204" pitchFamily="34" charset="0"/>
                <a:ea typeface="Calibri" pitchFamily="34" charset="0"/>
                <a:cs typeface="Arial" panose="020B0604020202020204" pitchFamily="34" charset="0"/>
              </a:rPr>
              <a:t>Bijeenkomsten</a:t>
            </a:r>
          </a:p>
          <a:p>
            <a:pPr marL="171450" indent="-171450">
              <a:buFont typeface="Arial" pitchFamily="34" charset="0"/>
              <a:buChar char="•"/>
              <a:defRPr/>
            </a:pPr>
            <a:r>
              <a:rPr lang="nl-NL" sz="1200" dirty="0">
                <a:ea typeface="Calibri" pitchFamily="34" charset="0"/>
                <a:cs typeface="Arial" charset="0"/>
              </a:rPr>
              <a:t>Bijeenkomsten stad van de toekomst </a:t>
            </a:r>
          </a:p>
          <a:p>
            <a:pPr marL="171450" indent="-171450">
              <a:buFont typeface="Arial" pitchFamily="34" charset="0"/>
              <a:buChar char="•"/>
              <a:defRPr/>
            </a:pPr>
            <a:r>
              <a:rPr lang="nl-NL" sz="1200" dirty="0">
                <a:ea typeface="Calibri" pitchFamily="34" charset="0"/>
                <a:cs typeface="Arial" charset="0"/>
              </a:rPr>
              <a:t>Bijeenkomsten specialisatie</a:t>
            </a:r>
          </a:p>
        </p:txBody>
      </p:sp>
      <p:sp>
        <p:nvSpPr>
          <p:cNvPr id="11" name="Rectangle 8"/>
          <p:cNvSpPr>
            <a:spLocks noChangeArrowheads="1"/>
          </p:cNvSpPr>
          <p:nvPr/>
        </p:nvSpPr>
        <p:spPr bwMode="auto">
          <a:xfrm>
            <a:off x="6963006" y="3365981"/>
            <a:ext cx="3500438"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defRPr/>
            </a:pPr>
            <a:r>
              <a:rPr lang="nl-NL" sz="1200" b="1" dirty="0">
                <a:solidFill>
                  <a:srgbClr val="0070C0"/>
                </a:solidFill>
                <a:latin typeface="Arial" panose="020B0604020202020204" pitchFamily="34" charset="0"/>
                <a:ea typeface="Calibri" pitchFamily="34" charset="0"/>
                <a:cs typeface="Arial" panose="020B0604020202020204" pitchFamily="34" charset="0"/>
              </a:rPr>
              <a:t>Bronnen</a:t>
            </a:r>
            <a:endParaRPr lang="nl-NL" sz="1200" dirty="0">
              <a:latin typeface="Arial" panose="020B0604020202020204" pitchFamily="34" charset="0"/>
              <a:ea typeface="Calibri" pitchFamily="34" charset="0"/>
              <a:cs typeface="Arial" panose="020B0604020202020204" pitchFamily="34" charset="0"/>
            </a:endParaRPr>
          </a:p>
          <a:p>
            <a:pPr>
              <a:defRPr/>
            </a:pPr>
            <a:r>
              <a:rPr lang="nl-NL" sz="1200" dirty="0">
                <a:latin typeface="Arial" panose="020B0604020202020204" pitchFamily="34" charset="0"/>
                <a:ea typeface="Calibri" pitchFamily="34" charset="0"/>
                <a:cs typeface="Arial" panose="020B0604020202020204" pitchFamily="34" charset="0"/>
                <a:hlinkClick r:id="rId3"/>
              </a:rPr>
              <a:t>Milieudefensie; luchtkwaliteit van steden</a:t>
            </a:r>
            <a:endParaRPr lang="nl-NL" sz="1200" dirty="0">
              <a:latin typeface="Arial" panose="020B0604020202020204" pitchFamily="34" charset="0"/>
              <a:ea typeface="Calibri" pitchFamily="34" charset="0"/>
              <a:cs typeface="Arial" panose="020B0604020202020204" pitchFamily="34" charset="0"/>
            </a:endParaRPr>
          </a:p>
          <a:p>
            <a:pPr>
              <a:defRPr/>
            </a:pPr>
            <a:r>
              <a:rPr lang="nl-NL" sz="1200" dirty="0">
                <a:latin typeface="Arial" panose="020B0604020202020204" pitchFamily="34" charset="0"/>
                <a:ea typeface="Calibri" pitchFamily="34" charset="0"/>
                <a:cs typeface="Arial" panose="020B0604020202020204" pitchFamily="34" charset="0"/>
                <a:hlinkClick r:id="rId4"/>
              </a:rPr>
              <a:t>Artikel: Wageningen werkt aan wereldvoedselprobleem</a:t>
            </a:r>
            <a:endParaRPr lang="nl-NL" sz="1200" dirty="0">
              <a:latin typeface="Arial" panose="020B0604020202020204" pitchFamily="34" charset="0"/>
              <a:ea typeface="Calibri" pitchFamily="34" charset="0"/>
              <a:cs typeface="Arial" panose="020B0604020202020204" pitchFamily="34" charset="0"/>
            </a:endParaRPr>
          </a:p>
          <a:p>
            <a:pPr>
              <a:defRPr/>
            </a:pPr>
            <a:r>
              <a:rPr lang="nl-NL" sz="1200" dirty="0">
                <a:latin typeface="Arial" panose="020B0604020202020204" pitchFamily="34" charset="0"/>
                <a:ea typeface="Calibri" pitchFamily="34" charset="0"/>
                <a:cs typeface="Arial" panose="020B0604020202020204" pitchFamily="34" charset="0"/>
                <a:hlinkClick r:id="rId5"/>
              </a:rPr>
              <a:t>Artikel: Voedsel in 2050 </a:t>
            </a:r>
            <a:endParaRPr lang="nl-NL" sz="1200" dirty="0">
              <a:latin typeface="Arial" panose="020B0604020202020204" pitchFamily="34" charset="0"/>
              <a:ea typeface="Calibri" pitchFamily="34" charset="0"/>
              <a:cs typeface="Arial" panose="020B0604020202020204" pitchFamily="34" charset="0"/>
            </a:endParaRPr>
          </a:p>
        </p:txBody>
      </p:sp>
      <p:sp>
        <p:nvSpPr>
          <p:cNvPr id="12" name="Rechthoek 11"/>
          <p:cNvSpPr/>
          <p:nvPr/>
        </p:nvSpPr>
        <p:spPr>
          <a:xfrm>
            <a:off x="2032001" y="6672145"/>
            <a:ext cx="8636000" cy="202216"/>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7" name="Rechthoek 1"/>
          <p:cNvSpPr>
            <a:spLocks noChangeArrowheads="1"/>
          </p:cNvSpPr>
          <p:nvPr/>
        </p:nvSpPr>
        <p:spPr bwMode="auto">
          <a:xfrm>
            <a:off x="2639566" y="167118"/>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dirty="0">
                <a:latin typeface="Calibri" pitchFamily="34" charset="0"/>
              </a:rPr>
              <a:t>1920_SVT_1_LS Uitdagingen</a:t>
            </a:r>
          </a:p>
        </p:txBody>
      </p:sp>
      <p:pic>
        <p:nvPicPr>
          <p:cNvPr id="18" name="Afbeelding 17"/>
          <p:cNvPicPr>
            <a:picLocks noChangeAspect="1"/>
          </p:cNvPicPr>
          <p:nvPr/>
        </p:nvPicPr>
        <p:blipFill>
          <a:blip r:embed="rId6" cstate="print"/>
          <a:stretch>
            <a:fillRect/>
          </a:stretch>
        </p:blipFill>
        <p:spPr>
          <a:xfrm>
            <a:off x="1493415" y="0"/>
            <a:ext cx="1053380" cy="756400"/>
          </a:xfrm>
          <a:prstGeom prst="rect">
            <a:avLst/>
          </a:prstGeom>
        </p:spPr>
      </p:pic>
      <p:pic>
        <p:nvPicPr>
          <p:cNvPr id="19" name="Afbeelding 18"/>
          <p:cNvPicPr>
            <a:picLocks noChangeAspect="1"/>
          </p:cNvPicPr>
          <p:nvPr/>
        </p:nvPicPr>
        <p:blipFill rotWithShape="1">
          <a:blip r:embed="rId7" cstate="print"/>
          <a:srcRect l="21805" r="10840"/>
          <a:stretch/>
        </p:blipFill>
        <p:spPr>
          <a:xfrm>
            <a:off x="2166766" y="750891"/>
            <a:ext cx="299335" cy="412425"/>
          </a:xfrm>
          <a:prstGeom prst="rect">
            <a:avLst/>
          </a:prstGeom>
        </p:spPr>
      </p:pic>
      <p:pic>
        <p:nvPicPr>
          <p:cNvPr id="20" name="Afbeelding 19"/>
          <p:cNvPicPr>
            <a:picLocks noChangeAspect="1"/>
          </p:cNvPicPr>
          <p:nvPr/>
        </p:nvPicPr>
        <p:blipFill>
          <a:blip r:embed="rId8" cstate="print"/>
          <a:stretch>
            <a:fillRect/>
          </a:stretch>
        </p:blipFill>
        <p:spPr>
          <a:xfrm>
            <a:off x="2158311" y="2038610"/>
            <a:ext cx="263290" cy="321303"/>
          </a:xfrm>
          <a:prstGeom prst="rect">
            <a:avLst/>
          </a:prstGeom>
        </p:spPr>
      </p:pic>
      <p:pic>
        <p:nvPicPr>
          <p:cNvPr id="21" name="Afbeelding 20"/>
          <p:cNvPicPr>
            <a:picLocks noChangeAspect="1"/>
          </p:cNvPicPr>
          <p:nvPr/>
        </p:nvPicPr>
        <p:blipFill>
          <a:blip r:embed="rId9" cstate="print"/>
          <a:stretch>
            <a:fillRect/>
          </a:stretch>
        </p:blipFill>
        <p:spPr>
          <a:xfrm>
            <a:off x="2183291" y="3141922"/>
            <a:ext cx="266283" cy="416301"/>
          </a:xfrm>
          <a:prstGeom prst="rect">
            <a:avLst/>
          </a:prstGeom>
        </p:spPr>
      </p:pic>
      <p:pic>
        <p:nvPicPr>
          <p:cNvPr id="22" name="Afbeelding 21"/>
          <p:cNvPicPr>
            <a:picLocks noChangeAspect="1"/>
          </p:cNvPicPr>
          <p:nvPr/>
        </p:nvPicPr>
        <p:blipFill>
          <a:blip r:embed="rId10" cstate="print"/>
          <a:stretch>
            <a:fillRect/>
          </a:stretch>
        </p:blipFill>
        <p:spPr>
          <a:xfrm>
            <a:off x="6522373" y="823852"/>
            <a:ext cx="385812" cy="263054"/>
          </a:xfrm>
          <a:prstGeom prst="rect">
            <a:avLst/>
          </a:prstGeom>
        </p:spPr>
      </p:pic>
      <p:pic>
        <p:nvPicPr>
          <p:cNvPr id="23" name="Afbeelding 22"/>
          <p:cNvPicPr>
            <a:picLocks noChangeAspect="1"/>
          </p:cNvPicPr>
          <p:nvPr/>
        </p:nvPicPr>
        <p:blipFill>
          <a:blip r:embed="rId11" cstate="print"/>
          <a:stretch>
            <a:fillRect/>
          </a:stretch>
        </p:blipFill>
        <p:spPr>
          <a:xfrm>
            <a:off x="6570859" y="3354606"/>
            <a:ext cx="299225" cy="290796"/>
          </a:xfrm>
          <a:prstGeom prst="rect">
            <a:avLst/>
          </a:prstGeom>
        </p:spPr>
      </p:pic>
      <p:pic>
        <p:nvPicPr>
          <p:cNvPr id="24" name="Afbeelding 23"/>
          <p:cNvPicPr>
            <a:picLocks noChangeAspect="1"/>
          </p:cNvPicPr>
          <p:nvPr/>
        </p:nvPicPr>
        <p:blipFill rotWithShape="1">
          <a:blip r:embed="rId12" cstate="print"/>
          <a:srcRect l="17050" t="33024" r="61669" b="30375"/>
          <a:stretch/>
        </p:blipFill>
        <p:spPr>
          <a:xfrm>
            <a:off x="6613165" y="2557570"/>
            <a:ext cx="269390" cy="260485"/>
          </a:xfrm>
          <a:prstGeom prst="rect">
            <a:avLst/>
          </a:prstGeom>
        </p:spPr>
      </p:pic>
      <p:sp>
        <p:nvSpPr>
          <p:cNvPr id="6" name="Rectangle 3"/>
          <p:cNvSpPr>
            <a:spLocks noChangeArrowheads="1"/>
          </p:cNvSpPr>
          <p:nvPr/>
        </p:nvSpPr>
        <p:spPr bwMode="auto">
          <a:xfrm>
            <a:off x="2532063" y="791611"/>
            <a:ext cx="3823855"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eaLnBrk="0" hangingPunct="0"/>
            <a:r>
              <a:rPr lang="nl-NL" sz="1200" b="1" dirty="0">
                <a:solidFill>
                  <a:srgbClr val="0070C0"/>
                </a:solidFill>
                <a:latin typeface="Arial" panose="020B0604020202020204" pitchFamily="34" charset="0"/>
                <a:ea typeface="Calibri" pitchFamily="34" charset="0"/>
                <a:cs typeface="Arial" panose="020B0604020202020204" pitchFamily="34" charset="0"/>
              </a:rPr>
              <a:t>Leerdoel</a:t>
            </a:r>
          </a:p>
          <a:p>
            <a:pPr marL="171450" indent="-171450" eaLnBrk="0" hangingPunct="0">
              <a:buFont typeface="Arial" panose="020B0604020202020204" pitchFamily="34" charset="0"/>
              <a:buChar char="•"/>
            </a:pPr>
            <a:r>
              <a:rPr lang="nl-NL" sz="1200" dirty="0"/>
              <a:t>Je kunt onderzoek doen naar de maatschappelijke uitdagingen/problemen op het gebied van gezondheid.</a:t>
            </a:r>
          </a:p>
          <a:p>
            <a:pPr marL="171450" indent="-171450" eaLnBrk="0" hangingPunct="0">
              <a:buFont typeface="Arial" panose="020B0604020202020204" pitchFamily="34" charset="0"/>
              <a:buChar char="•"/>
            </a:pPr>
            <a:r>
              <a:rPr lang="nl-NL" sz="1200" dirty="0"/>
              <a:t>Je kunt voorbeelden geven van problemen/uitdagingen op het gebied van gezondheid in de maatschappij.</a:t>
            </a:r>
          </a:p>
        </p:txBody>
      </p:sp>
      <p:pic>
        <p:nvPicPr>
          <p:cNvPr id="1026" name="Picture 2" descr="Afbeeldingsresultaat voor wereldwijd voedselsystee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20137" y="4625818"/>
            <a:ext cx="3017701" cy="190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5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9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2AFD814-EE2E-D84C-A603-818A65340EC9}"/>
              </a:ext>
            </a:extLst>
          </p:cNvPr>
          <p:cNvSpPr>
            <a:spLocks noGrp="1"/>
          </p:cNvSpPr>
          <p:nvPr>
            <p:ph type="title"/>
          </p:nvPr>
        </p:nvSpPr>
        <p:spPr>
          <a:xfrm>
            <a:off x="524256" y="4767072"/>
            <a:ext cx="6594189" cy="1625210"/>
          </a:xfrm>
        </p:spPr>
        <p:txBody>
          <a:bodyPr vert="horz" lIns="91440" tIns="45720" rIns="91440" bIns="45720" rtlCol="0">
            <a:normAutofit/>
          </a:bodyPr>
          <a:lstStyle/>
          <a:p>
            <a:pPr marL="571500" indent="-571500" algn="r">
              <a:buFont typeface="Arial" panose="020B0604020202020204" pitchFamily="34" charset="0"/>
              <a:buChar char="•"/>
            </a:pPr>
            <a:r>
              <a:rPr lang="en-US" dirty="0">
                <a:solidFill>
                  <a:srgbClr val="FFFFFF"/>
                </a:solidFill>
              </a:rPr>
              <a:t>Hoe was de stage? </a:t>
            </a:r>
            <a:br>
              <a:rPr lang="en-US" dirty="0">
                <a:solidFill>
                  <a:srgbClr val="FFFFFF"/>
                </a:solidFill>
              </a:rPr>
            </a:br>
            <a:endParaRPr lang="en-US" dirty="0">
              <a:solidFill>
                <a:srgbClr val="FFFFFF"/>
              </a:solidFill>
            </a:endParaRPr>
          </a:p>
        </p:txBody>
      </p:sp>
      <p:pic>
        <p:nvPicPr>
          <p:cNvPr id="5" name="Tijdelijke aanduiding voor inhoud 4">
            <a:extLst>
              <a:ext uri="{FF2B5EF4-FFF2-40B4-BE49-F238E27FC236}">
                <a16:creationId xmlns:a16="http://schemas.microsoft.com/office/drawing/2014/main" id="{0C8EA366-8821-F246-8DA6-503988353135}"/>
              </a:ext>
            </a:extLst>
          </p:cNvPr>
          <p:cNvPicPr>
            <a:picLocks noChangeAspect="1"/>
          </p:cNvPicPr>
          <p:nvPr/>
        </p:nvPicPr>
        <p:blipFill rotWithShape="1">
          <a:blip r:embed="rId2">
            <a:extLst>
              <a:ext uri="{28A0092B-C50C-407E-A947-70E740481C1C}">
                <a14:useLocalDpi xmlns:a14="http://schemas.microsoft.com/office/drawing/2010/main" val="0"/>
              </a:ext>
            </a:extLst>
          </a:blip>
          <a:srcRect r="-1" b="9478"/>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F1BAB9F3-4B0C-4BA0-BE41-65E760B94443}"/>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Wat </a:t>
            </a:r>
            <a:r>
              <a:rPr lang="en-US" sz="2000" dirty="0" err="1">
                <a:solidFill>
                  <a:srgbClr val="FFFFFF"/>
                </a:solidFill>
              </a:rPr>
              <a:t>vond</a:t>
            </a:r>
            <a:r>
              <a:rPr lang="en-US" sz="2000" dirty="0">
                <a:solidFill>
                  <a:srgbClr val="FFFFFF"/>
                </a:solidFill>
              </a:rPr>
              <a:t> je </a:t>
            </a:r>
            <a:r>
              <a:rPr lang="en-US" sz="2000" dirty="0" err="1">
                <a:solidFill>
                  <a:srgbClr val="FFFFFF"/>
                </a:solidFill>
              </a:rPr>
              <a:t>leuk</a:t>
            </a:r>
            <a:r>
              <a:rPr lang="en-US" sz="2000" dirty="0">
                <a:solidFill>
                  <a:srgbClr val="FFFFFF"/>
                </a:solidFill>
              </a:rPr>
              <a:t>, </a:t>
            </a:r>
            <a:r>
              <a:rPr lang="en-US" sz="2000" dirty="0" err="1">
                <a:solidFill>
                  <a:srgbClr val="FFFFFF"/>
                </a:solidFill>
              </a:rPr>
              <a:t>kreeg</a:t>
            </a:r>
            <a:r>
              <a:rPr lang="en-US" sz="2000" dirty="0">
                <a:solidFill>
                  <a:srgbClr val="FFFFFF"/>
                </a:solidFill>
              </a:rPr>
              <a:t> je </a:t>
            </a:r>
            <a:r>
              <a:rPr lang="en-US" sz="2000" dirty="0" err="1">
                <a:solidFill>
                  <a:srgbClr val="FFFFFF"/>
                </a:solidFill>
              </a:rPr>
              <a:t>energie</a:t>
            </a:r>
            <a:r>
              <a:rPr lang="en-US" sz="2000" dirty="0">
                <a:solidFill>
                  <a:srgbClr val="FFFFFF"/>
                </a:solidFill>
              </a:rPr>
              <a:t> van?</a:t>
            </a:r>
          </a:p>
          <a:p>
            <a:r>
              <a:rPr lang="en-US" sz="2000" dirty="0">
                <a:solidFill>
                  <a:srgbClr val="FFFFFF"/>
                </a:solidFill>
              </a:rPr>
              <a:t>Wat </a:t>
            </a:r>
            <a:r>
              <a:rPr lang="en-US" sz="2000" dirty="0" err="1">
                <a:solidFill>
                  <a:srgbClr val="FFFFFF"/>
                </a:solidFill>
              </a:rPr>
              <a:t>vond</a:t>
            </a:r>
            <a:r>
              <a:rPr lang="en-US" sz="2000" dirty="0">
                <a:solidFill>
                  <a:srgbClr val="FFFFFF"/>
                </a:solidFill>
              </a:rPr>
              <a:t> je minder </a:t>
            </a:r>
            <a:r>
              <a:rPr lang="en-US" sz="2000" dirty="0" err="1">
                <a:solidFill>
                  <a:srgbClr val="FFFFFF"/>
                </a:solidFill>
              </a:rPr>
              <a:t>leuk</a:t>
            </a:r>
            <a:r>
              <a:rPr lang="en-US" sz="2000" dirty="0">
                <a:solidFill>
                  <a:srgbClr val="FFFFFF"/>
                </a:solidFill>
              </a:rPr>
              <a:t>?</a:t>
            </a:r>
          </a:p>
          <a:p>
            <a:r>
              <a:rPr lang="en-US" sz="2000" dirty="0">
                <a:solidFill>
                  <a:srgbClr val="FFFFFF"/>
                </a:solidFill>
              </a:rPr>
              <a:t>Wat </a:t>
            </a:r>
            <a:r>
              <a:rPr lang="en-US" sz="2000" dirty="0" err="1">
                <a:solidFill>
                  <a:srgbClr val="FFFFFF"/>
                </a:solidFill>
              </a:rPr>
              <a:t>ging</a:t>
            </a:r>
            <a:r>
              <a:rPr lang="en-US" sz="2000" dirty="0">
                <a:solidFill>
                  <a:srgbClr val="FFFFFF"/>
                </a:solidFill>
              </a:rPr>
              <a:t> heel </a:t>
            </a:r>
            <a:r>
              <a:rPr lang="en-US" sz="2000" dirty="0" err="1">
                <a:solidFill>
                  <a:srgbClr val="FFFFFF"/>
                </a:solidFill>
              </a:rPr>
              <a:t>goed</a:t>
            </a:r>
            <a:r>
              <a:rPr lang="en-US" sz="2000" dirty="0">
                <a:solidFill>
                  <a:srgbClr val="FFFFFF"/>
                </a:solidFill>
              </a:rPr>
              <a:t>/ </a:t>
            </a:r>
            <a:r>
              <a:rPr lang="en-US" sz="2000" dirty="0" err="1">
                <a:solidFill>
                  <a:srgbClr val="FFFFFF"/>
                </a:solidFill>
              </a:rPr>
              <a:t>succes</a:t>
            </a:r>
            <a:r>
              <a:rPr lang="en-US" sz="2000" dirty="0">
                <a:solidFill>
                  <a:srgbClr val="FFFFFF"/>
                </a:solidFill>
              </a:rPr>
              <a:t>?</a:t>
            </a:r>
          </a:p>
          <a:p>
            <a:r>
              <a:rPr lang="en-US" sz="2000" dirty="0">
                <a:solidFill>
                  <a:srgbClr val="FFFFFF"/>
                </a:solidFill>
              </a:rPr>
              <a:t>Wat had je </a:t>
            </a:r>
            <a:r>
              <a:rPr lang="en-US" sz="2000" dirty="0" err="1">
                <a:solidFill>
                  <a:srgbClr val="FFFFFF"/>
                </a:solidFill>
              </a:rPr>
              <a:t>graag</a:t>
            </a:r>
            <a:r>
              <a:rPr lang="en-US" sz="2000" dirty="0">
                <a:solidFill>
                  <a:srgbClr val="FFFFFF"/>
                </a:solidFill>
              </a:rPr>
              <a:t> </a:t>
            </a:r>
            <a:r>
              <a:rPr lang="en-US" sz="2000" dirty="0" err="1">
                <a:solidFill>
                  <a:srgbClr val="FFFFFF"/>
                </a:solidFill>
              </a:rPr>
              <a:t>nog</a:t>
            </a:r>
            <a:r>
              <a:rPr lang="en-US" sz="2000" dirty="0">
                <a:solidFill>
                  <a:srgbClr val="FFFFFF"/>
                </a:solidFill>
              </a:rPr>
              <a:t> </a:t>
            </a:r>
            <a:r>
              <a:rPr lang="en-US" sz="2000" dirty="0" err="1">
                <a:solidFill>
                  <a:srgbClr val="FFFFFF"/>
                </a:solidFill>
              </a:rPr>
              <a:t>aan</a:t>
            </a:r>
            <a:r>
              <a:rPr lang="en-US" sz="2000" dirty="0">
                <a:solidFill>
                  <a:srgbClr val="FFFFFF"/>
                </a:solidFill>
              </a:rPr>
              <a:t> </a:t>
            </a:r>
            <a:r>
              <a:rPr lang="en-US" sz="2000" dirty="0" err="1">
                <a:solidFill>
                  <a:srgbClr val="FFFFFF"/>
                </a:solidFill>
              </a:rPr>
              <a:t>vaardigheden</a:t>
            </a:r>
            <a:r>
              <a:rPr lang="en-US" sz="2000" dirty="0">
                <a:solidFill>
                  <a:srgbClr val="FFFFFF"/>
                </a:solidFill>
              </a:rPr>
              <a:t> </a:t>
            </a:r>
            <a:r>
              <a:rPr lang="en-US" sz="2000" dirty="0" err="1">
                <a:solidFill>
                  <a:srgbClr val="FFFFFF"/>
                </a:solidFill>
              </a:rPr>
              <a:t>gehad</a:t>
            </a:r>
            <a:r>
              <a:rPr lang="en-US" sz="2000" dirty="0">
                <a:solidFill>
                  <a:srgbClr val="FFFFFF"/>
                </a:solidFill>
              </a:rPr>
              <a:t>?</a:t>
            </a:r>
          </a:p>
        </p:txBody>
      </p:sp>
    </p:spTree>
    <p:extLst>
      <p:ext uri="{BB962C8B-B14F-4D97-AF65-F5344CB8AC3E}">
        <p14:creationId xmlns:p14="http://schemas.microsoft.com/office/powerpoint/2010/main" val="363720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descr="Afbeelding met tekening&#10;&#10;Automatisch gegenereerde beschrijving">
            <a:extLst>
              <a:ext uri="{FF2B5EF4-FFF2-40B4-BE49-F238E27FC236}">
                <a16:creationId xmlns:a16="http://schemas.microsoft.com/office/drawing/2014/main" id="{716A28CA-4CA5-D64F-B5DF-33ADCDBCBC2F}"/>
              </a:ext>
            </a:extLst>
          </p:cNvPr>
          <p:cNvPicPr>
            <a:picLocks noChangeAspect="1"/>
          </p:cNvPicPr>
          <p:nvPr/>
        </p:nvPicPr>
        <p:blipFill>
          <a:blip r:embed="rId2"/>
          <a:stretch>
            <a:fillRect/>
          </a:stretch>
        </p:blipFill>
        <p:spPr>
          <a:xfrm>
            <a:off x="1115615" y="2178979"/>
            <a:ext cx="4742993" cy="2493896"/>
          </a:xfrm>
          <a:prstGeom prst="rect">
            <a:avLst/>
          </a:prstGeom>
        </p:spPr>
      </p:pic>
      <p:cxnSp>
        <p:nvCxnSpPr>
          <p:cNvPr id="10" name="Straight Connector 9">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9B7C59"/>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tekst, whiteboard, gebouw, open&#10;&#10;Automatisch gegenereerde beschrijving">
            <a:extLst>
              <a:ext uri="{FF2B5EF4-FFF2-40B4-BE49-F238E27FC236}">
                <a16:creationId xmlns:a16="http://schemas.microsoft.com/office/drawing/2014/main" id="{B626FA10-04F4-EB40-B058-2653D2961A71}"/>
              </a:ext>
            </a:extLst>
          </p:cNvPr>
          <p:cNvPicPr>
            <a:picLocks noChangeAspect="1"/>
          </p:cNvPicPr>
          <p:nvPr/>
        </p:nvPicPr>
        <p:blipFill>
          <a:blip r:embed="rId3"/>
          <a:stretch>
            <a:fillRect/>
          </a:stretch>
        </p:blipFill>
        <p:spPr>
          <a:xfrm>
            <a:off x="6343240" y="1123527"/>
            <a:ext cx="3453600" cy="4604800"/>
          </a:xfrm>
          <a:prstGeom prst="rect">
            <a:avLst/>
          </a:prstGeom>
        </p:spPr>
      </p:pic>
      <p:pic>
        <p:nvPicPr>
          <p:cNvPr id="11" name="Afbeelding 10">
            <a:extLst>
              <a:ext uri="{FF2B5EF4-FFF2-40B4-BE49-F238E27FC236}">
                <a16:creationId xmlns:a16="http://schemas.microsoft.com/office/drawing/2014/main" id="{EF1D7DDB-4ED1-054D-86E7-8ABDF85364F4}"/>
              </a:ext>
            </a:extLst>
          </p:cNvPr>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227968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F86C1C6-D32F-AC44-B75C-18CC276279DC}"/>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300" dirty="0">
                <a:solidFill>
                  <a:srgbClr val="FFFFFF"/>
                </a:solidFill>
              </a:rPr>
              <a:t>Lifestyle - de </a:t>
            </a:r>
            <a:r>
              <a:rPr lang="en-US" sz="3300" dirty="0" err="1">
                <a:solidFill>
                  <a:srgbClr val="FFFFFF"/>
                </a:solidFill>
              </a:rPr>
              <a:t>gezonde</a:t>
            </a:r>
            <a:r>
              <a:rPr lang="en-US" sz="3300" dirty="0">
                <a:solidFill>
                  <a:srgbClr val="FFFFFF"/>
                </a:solidFill>
              </a:rPr>
              <a:t> </a:t>
            </a:r>
            <a:r>
              <a:rPr lang="en-US" sz="3300" dirty="0" err="1">
                <a:solidFill>
                  <a:srgbClr val="FFFFFF"/>
                </a:solidFill>
              </a:rPr>
              <a:t>leefomgeving</a:t>
            </a:r>
            <a:r>
              <a:rPr lang="en-US" sz="3300" dirty="0">
                <a:solidFill>
                  <a:srgbClr val="FFFFFF"/>
                </a:solidFill>
              </a:rPr>
              <a:t> </a:t>
            </a:r>
            <a:r>
              <a:rPr lang="en-US" sz="3300" dirty="0" err="1">
                <a:solidFill>
                  <a:srgbClr val="FFFFFF"/>
                </a:solidFill>
              </a:rPr>
              <a:t>en</a:t>
            </a:r>
            <a:r>
              <a:rPr lang="en-US" sz="3300" dirty="0">
                <a:solidFill>
                  <a:srgbClr val="FFFFFF"/>
                </a:solidFill>
              </a:rPr>
              <a:t> de </a:t>
            </a:r>
            <a:r>
              <a:rPr lang="en-US" sz="3300" dirty="0" err="1">
                <a:solidFill>
                  <a:srgbClr val="FFFFFF"/>
                </a:solidFill>
              </a:rPr>
              <a:t>gezonde</a:t>
            </a:r>
            <a:r>
              <a:rPr lang="en-US" sz="3300" dirty="0">
                <a:solidFill>
                  <a:srgbClr val="FFFFFF"/>
                </a:solidFill>
              </a:rPr>
              <a:t> </a:t>
            </a:r>
            <a:r>
              <a:rPr lang="en-US" sz="3300" dirty="0" err="1">
                <a:solidFill>
                  <a:srgbClr val="FFFFFF"/>
                </a:solidFill>
              </a:rPr>
              <a:t>maatschappij</a:t>
            </a:r>
            <a:r>
              <a:rPr lang="en-US" sz="3300" dirty="0">
                <a:solidFill>
                  <a:srgbClr val="FFFFFF"/>
                </a:solidFill>
              </a:rPr>
              <a:t>.</a:t>
            </a:r>
            <a:br>
              <a:rPr lang="en-US" sz="3300" dirty="0">
                <a:solidFill>
                  <a:srgbClr val="FFFFFF"/>
                </a:solidFill>
              </a:rPr>
            </a:br>
            <a:endParaRPr lang="en-US" sz="3300" dirty="0">
              <a:solidFill>
                <a:srgbClr val="FFFFFF"/>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buiten, staand, vogel, kijken&#10;&#10;Automatisch gegenereerde beschrijving">
            <a:extLst>
              <a:ext uri="{FF2B5EF4-FFF2-40B4-BE49-F238E27FC236}">
                <a16:creationId xmlns:a16="http://schemas.microsoft.com/office/drawing/2014/main" id="{D04D9FDF-65CB-224F-8059-4242158FA8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59" r="2472"/>
          <a:stretch/>
        </p:blipFill>
        <p:spPr>
          <a:xfrm>
            <a:off x="976251" y="942538"/>
            <a:ext cx="7163222" cy="4808332"/>
          </a:xfrm>
          <a:prstGeom prst="rect">
            <a:avLst/>
          </a:prstGeom>
          <a:effectLst/>
        </p:spPr>
      </p:pic>
      <p:sp>
        <p:nvSpPr>
          <p:cNvPr id="6" name="Rechthoek 5">
            <a:extLst>
              <a:ext uri="{FF2B5EF4-FFF2-40B4-BE49-F238E27FC236}">
                <a16:creationId xmlns:a16="http://schemas.microsoft.com/office/drawing/2014/main" id="{9D2CA62B-96EA-3B43-87C2-EC7954258972}"/>
              </a:ext>
            </a:extLst>
          </p:cNvPr>
          <p:cNvSpPr/>
          <p:nvPr/>
        </p:nvSpPr>
        <p:spPr>
          <a:xfrm>
            <a:off x="8622370" y="4646414"/>
            <a:ext cx="3110852" cy="646331"/>
          </a:xfrm>
          <a:prstGeom prst="rect">
            <a:avLst/>
          </a:prstGeom>
        </p:spPr>
        <p:txBody>
          <a:bodyPr wrap="none">
            <a:spAutoFit/>
          </a:bodyPr>
          <a:lstStyle/>
          <a:p>
            <a:r>
              <a:rPr lang="nl-NL" dirty="0">
                <a:hlinkClick r:id="rId3"/>
              </a:rPr>
              <a:t>https://youtu.be/5P65F4NTenk</a:t>
            </a:r>
            <a:endParaRPr lang="nl-NL" dirty="0"/>
          </a:p>
          <a:p>
            <a:endParaRPr lang="nl-NL" dirty="0"/>
          </a:p>
        </p:txBody>
      </p:sp>
    </p:spTree>
    <p:extLst>
      <p:ext uri="{BB962C8B-B14F-4D97-AF65-F5344CB8AC3E}">
        <p14:creationId xmlns:p14="http://schemas.microsoft.com/office/powerpoint/2010/main" val="124437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39CA169-A2D5-D74C-909E-D61B3C3575ED}"/>
              </a:ext>
            </a:extLst>
          </p:cNvPr>
          <p:cNvSpPr>
            <a:spLocks noGrp="1"/>
          </p:cNvSpPr>
          <p:nvPr>
            <p:ph type="title"/>
          </p:nvPr>
        </p:nvSpPr>
        <p:spPr>
          <a:xfrm>
            <a:off x="6094105" y="802955"/>
            <a:ext cx="4977976" cy="1454051"/>
          </a:xfrm>
        </p:spPr>
        <p:txBody>
          <a:bodyPr>
            <a:normAutofit/>
          </a:bodyPr>
          <a:lstStyle/>
          <a:p>
            <a:r>
              <a:rPr lang="nl-NL">
                <a:solidFill>
                  <a:srgbClr val="000000"/>
                </a:solidFill>
              </a:rPr>
              <a:t>Waar liggen de uitdagingen?</a:t>
            </a:r>
          </a:p>
        </p:txBody>
      </p:sp>
      <p:sp>
        <p:nvSpPr>
          <p:cNvPr id="21"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descr="Afbeelding met mes&#10;&#10;Automatisch gegenereerde beschrijving">
            <a:extLst>
              <a:ext uri="{FF2B5EF4-FFF2-40B4-BE49-F238E27FC236}">
                <a16:creationId xmlns:a16="http://schemas.microsoft.com/office/drawing/2014/main" id="{9EBC4457-A2A7-D746-93A0-F83612133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56" y="1629089"/>
            <a:ext cx="2539417" cy="3620021"/>
          </a:xfrm>
          <a:prstGeom prst="rect">
            <a:avLst/>
          </a:prstGeom>
        </p:spPr>
      </p:pic>
      <p:sp>
        <p:nvSpPr>
          <p:cNvPr id="3" name="Tijdelijke aanduiding voor inhoud 2">
            <a:extLst>
              <a:ext uri="{FF2B5EF4-FFF2-40B4-BE49-F238E27FC236}">
                <a16:creationId xmlns:a16="http://schemas.microsoft.com/office/drawing/2014/main" id="{0818013F-3CA4-024C-8D13-C4B7B66D55E5}"/>
              </a:ext>
            </a:extLst>
          </p:cNvPr>
          <p:cNvSpPr>
            <a:spLocks noGrp="1"/>
          </p:cNvSpPr>
          <p:nvPr>
            <p:ph idx="1"/>
          </p:nvPr>
        </p:nvSpPr>
        <p:spPr>
          <a:xfrm>
            <a:off x="6090574" y="2421682"/>
            <a:ext cx="4977578" cy="3639289"/>
          </a:xfrm>
        </p:spPr>
        <p:txBody>
          <a:bodyPr anchor="ctr">
            <a:normAutofit/>
          </a:bodyPr>
          <a:lstStyle/>
          <a:p>
            <a:r>
              <a:rPr lang="nl-NL" sz="2000">
                <a:solidFill>
                  <a:srgbClr val="000000"/>
                </a:solidFill>
              </a:rPr>
              <a:t>Ga even helemaal los……..</a:t>
            </a:r>
          </a:p>
          <a:p>
            <a:r>
              <a:rPr lang="nl-NL" sz="2000">
                <a:solidFill>
                  <a:srgbClr val="000000"/>
                </a:solidFill>
              </a:rPr>
              <a:t>Mindmappen vanuit alle verschillende thema’s op het gebied van leefstijl en leefomgeving.</a:t>
            </a:r>
          </a:p>
          <a:p>
            <a:endParaRPr lang="nl-NL" sz="2000">
              <a:solidFill>
                <a:srgbClr val="000000"/>
              </a:solidFill>
            </a:endParaRPr>
          </a:p>
        </p:txBody>
      </p:sp>
    </p:spTree>
    <p:extLst>
      <p:ext uri="{BB962C8B-B14F-4D97-AF65-F5344CB8AC3E}">
        <p14:creationId xmlns:p14="http://schemas.microsoft.com/office/powerpoint/2010/main" val="416313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3"/>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Blue Zones</a:t>
            </a:r>
          </a:p>
        </p:txBody>
      </p:sp>
      <p:sp>
        <p:nvSpPr>
          <p:cNvPr id="5" name="Tijdelijke aanduiding voor tekst 4"/>
          <p:cNvSpPr>
            <a:spLocks noGrp="1"/>
          </p:cNvSpPr>
          <p:nvPr>
            <p:ph type="body" idx="1"/>
          </p:nvPr>
        </p:nvSpPr>
        <p:spPr>
          <a:xfrm>
            <a:off x="1339362" y="5815698"/>
            <a:ext cx="9144000" cy="420001"/>
          </a:xfrm>
        </p:spPr>
        <p:txBody>
          <a:bodyPr vert="horz" lIns="91440" tIns="45720" rIns="91440" bIns="45720" rtlCol="0">
            <a:normAutofit/>
          </a:bodyPr>
          <a:lstStyle/>
          <a:p>
            <a:pPr algn="ctr"/>
            <a:r>
              <a:rPr lang="en-US" sz="2000">
                <a:solidFill>
                  <a:srgbClr val="0057FA"/>
                </a:solidFill>
              </a:rPr>
              <a:t>Waar ter wereld</a:t>
            </a:r>
          </a:p>
        </p:txBody>
      </p:sp>
      <p:pic>
        <p:nvPicPr>
          <p:cNvPr id="10" name="Tijdelijke aanduiding voor inhoud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1761" y="307731"/>
            <a:ext cx="5312474" cy="3997637"/>
          </a:xfrm>
          <a:prstGeom prst="rect">
            <a:avLst/>
          </a:prstGeom>
        </p:spPr>
      </p:pic>
      <p:pic>
        <p:nvPicPr>
          <p:cNvPr id="12" name="Tijdelijke aanduiding voor inhoud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16043" y="676769"/>
            <a:ext cx="5455917" cy="3259560"/>
          </a:xfrm>
          <a:prstGeom prst="rect">
            <a:avLst/>
          </a:prstGeom>
        </p:spPr>
      </p:pic>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248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1158240" y="4894262"/>
            <a:ext cx="10307952" cy="1325563"/>
          </a:xfrm>
        </p:spPr>
        <p:txBody>
          <a:bodyPr>
            <a:normAutofit/>
          </a:bodyPr>
          <a:lstStyle/>
          <a:p>
            <a:r>
              <a:rPr lang="nl-NL" dirty="0"/>
              <a:t>Inleiding blue zones</a:t>
            </a:r>
          </a:p>
        </p:txBody>
      </p:sp>
      <p:sp>
        <p:nvSpPr>
          <p:cNvPr id="3" name="Tijdelijke aanduiding voor inhoud 2"/>
          <p:cNvSpPr>
            <a:spLocks noGrp="1"/>
          </p:cNvSpPr>
          <p:nvPr>
            <p:ph idx="1"/>
          </p:nvPr>
        </p:nvSpPr>
        <p:spPr>
          <a:xfrm>
            <a:off x="1161288" y="701019"/>
            <a:ext cx="6484094" cy="3382247"/>
          </a:xfrm>
        </p:spPr>
        <p:txBody>
          <a:bodyPr anchor="ctr">
            <a:normAutofit/>
          </a:bodyPr>
          <a:lstStyle/>
          <a:p>
            <a:r>
              <a:rPr lang="nl-NL" sz="1700"/>
              <a:t>Blue Zones zijn gebieden in de wereld waar relatief veel mensen in goede gezondheid honderd jaar en ouder worden. Sardinië is een van die plekken. Ouderdom wordt er gerespecteerd: ouderen worden er voor vol aangezien; hun levenswijsheid wordt op prijs gesteld en ze zijn volwaardig deel van het familieleven. ONVZ nam er een kijkje en vroeg de Sardijnen naar hun geheimen voor een lang en gezond leven.</a:t>
            </a:r>
          </a:p>
          <a:p>
            <a:r>
              <a:rPr lang="nl-NL" sz="1700"/>
              <a:t>Bekijk de korte documentaire: </a:t>
            </a:r>
            <a:r>
              <a:rPr lang="nl-NL" sz="1700">
                <a:hlinkClick r:id="rId2"/>
              </a:rPr>
              <a:t>https://www.volkskrant.nl/nieuws-achtergrond/blue-zones-levenslessen-voor-iedereen~b128bfbb/</a:t>
            </a:r>
            <a:endParaRPr lang="nl-NL" sz="1700"/>
          </a:p>
          <a:p>
            <a:r>
              <a:rPr lang="nl-NL" sz="1700"/>
              <a:t>Beantwoord de volgende vragen:</a:t>
            </a:r>
            <a:br>
              <a:rPr lang="nl-NL" sz="1700"/>
            </a:br>
            <a:r>
              <a:rPr lang="nl-NL" sz="1700"/>
              <a:t>Welke gezondheidsfactoren komen aanbod voor een langer leven?</a:t>
            </a:r>
            <a:br>
              <a:rPr lang="nl-NL" sz="1700"/>
            </a:br>
            <a:r>
              <a:rPr lang="nl-NL" sz="1700"/>
              <a:t>Hoe wordt de genegenheid beïnvloed?</a:t>
            </a:r>
            <a:br>
              <a:rPr lang="nl-NL" sz="1700"/>
            </a:br>
            <a:r>
              <a:rPr lang="nl-NL" sz="1700"/>
              <a:t>Welke rol spelen ouderen in de samenleving van de Sardijnen?</a:t>
            </a:r>
          </a:p>
        </p:txBody>
      </p:sp>
      <p:cxnSp>
        <p:nvCxnSpPr>
          <p:cNvPr id="12" name="Straight Connector 11">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705432"/>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6.png"/></Relationships>
</file>

<file path=ppt/webextensions/webextension1.xml><?xml version="1.0" encoding="utf-8"?>
<we:webextension xmlns:we="http://schemas.microsoft.com/office/webextensions/webextension/2010/11" id="{346B5E7B-FD2E-4583-A8E8-BF5BB9CABF87}">
  <we:reference id="wa104379261" version="2.0.0.2" store="en-US" storeType="OMEX"/>
  <we:alternateReferences>
    <we:reference id="wa104379261" version="2.0.0.2" store="wa104379261" storeType="OMEX"/>
  </we:alternateReferences>
  <we:properties>
    <we:property name="mentimeter_ppt_series_id" value="&quot;c2051cabd61a3750cb2e47a31c821c00&quot;"/>
    <we:property name="mentimeter_ppt_question_id" value="&quot;29abe82e19db&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7" ma:contentTypeDescription="Een nieuw document maken." ma:contentTypeScope="" ma:versionID="dc0382093e4731084f9132cd2c0202c1">
  <xsd:schema xmlns:xsd="http://www.w3.org/2001/XMLSchema" xmlns:xs="http://www.w3.org/2001/XMLSchema" xmlns:p="http://schemas.microsoft.com/office/2006/metadata/properties" xmlns:ns2="34354c1b-6b8c-435b-ad50-990538c19557" targetNamespace="http://schemas.microsoft.com/office/2006/metadata/properties" ma:root="true" ma:fieldsID="9c0ce9d74be8d2c58fba1757fc7b9c60"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B4BBB5-C5DA-4F31-A3C0-EA042D43FA06}">
  <ds:schemaRefs>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34354c1b-6b8c-435b-ad50-990538c19557"/>
    <ds:schemaRef ds:uri="http://www.w3.org/XML/1998/namespace"/>
    <ds:schemaRef ds:uri="http://purl.org/dc/dcmitype/"/>
  </ds:schemaRefs>
</ds:datastoreItem>
</file>

<file path=customXml/itemProps2.xml><?xml version="1.0" encoding="utf-8"?>
<ds:datastoreItem xmlns:ds="http://schemas.openxmlformats.org/officeDocument/2006/customXml" ds:itemID="{F421ABD8-CA43-4732-A5C6-5DB0E6E2BA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033ADD-C232-4396-A14F-E1C3C0E681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381</TotalTime>
  <Words>1125</Words>
  <Application>Microsoft Macintosh PowerPoint</Application>
  <PresentationFormat>Breedbeeld</PresentationFormat>
  <Paragraphs>111</Paragraphs>
  <Slides>23</Slides>
  <Notes>7</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23</vt:i4>
      </vt:variant>
    </vt:vector>
  </HeadingPairs>
  <TitlesOfParts>
    <vt:vector size="28" baseType="lpstr">
      <vt:lpstr>Arial</vt:lpstr>
      <vt:lpstr>Calibri</vt:lpstr>
      <vt:lpstr>Calibri Light</vt:lpstr>
      <vt:lpstr>Kantoorthema</vt:lpstr>
      <vt:lpstr>1_Kantoorthema</vt:lpstr>
      <vt:lpstr>Lifestyle Gezondheidszorg en medicijnen in de toekomst</vt:lpstr>
      <vt:lpstr>IBS Stad van de toekomst </vt:lpstr>
      <vt:lpstr>PowerPoint-presentatie</vt:lpstr>
      <vt:lpstr>Hoe was de stage?  </vt:lpstr>
      <vt:lpstr>PowerPoint-presentatie</vt:lpstr>
      <vt:lpstr>Lifestyle - de gezonde leefomgeving en de gezonde maatschappij. </vt:lpstr>
      <vt:lpstr>Waar liggen de uitdagingen?</vt:lpstr>
      <vt:lpstr>Blue Zones</vt:lpstr>
      <vt:lpstr>Inleiding blue zones</vt:lpstr>
      <vt:lpstr>Terugkerende factoren</vt:lpstr>
      <vt:lpstr>Hoe zou je een toekomstige blue zone inrichten? Verdiep je in de gebieden.</vt:lpstr>
      <vt:lpstr>Inhoud</vt:lpstr>
      <vt:lpstr>Uitdagingen op het gebied van gezondheidszorg</vt:lpstr>
      <vt:lpstr>Welke uitdagingen denken jullie dat er zijn op het gebied van de gezondheidszorg in de toekomst? </vt:lpstr>
      <vt:lpstr>Orgaantransplantatie</vt:lpstr>
      <vt:lpstr>Filmpje: Printing a human kidney </vt:lpstr>
      <vt:lpstr>Technologie en gezondheidszorg</vt:lpstr>
      <vt:lpstr>Next steps in health &amp; medicine</vt:lpstr>
      <vt:lpstr>Nieuwe manier van vaccineren </vt:lpstr>
      <vt:lpstr>Gepersonaliseerde medicijnen</vt:lpstr>
      <vt:lpstr>Uitvinding om wonden te helen</vt:lpstr>
      <vt:lpstr>Hoe zie jij de toekomst? Chips en apps</vt:lpstr>
      <vt:lpstr>Inhoud proeve van bekwaamheid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Gezondheidszorg en medicijnen in de toekomst</dc:title>
  <dc:creator>Mariska de Rouw</dc:creator>
  <cp:lastModifiedBy>Mariska de Rouw</cp:lastModifiedBy>
  <cp:revision>8</cp:revision>
  <dcterms:created xsi:type="dcterms:W3CDTF">2020-02-07T07:53:48Z</dcterms:created>
  <dcterms:modified xsi:type="dcterms:W3CDTF">2020-02-07T14:14:57Z</dcterms:modified>
</cp:coreProperties>
</file>